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  <p:sldMasterId id="2147483686" r:id="rId3"/>
  </p:sldMasterIdLst>
  <p:notesMasterIdLst>
    <p:notesMasterId r:id="rId48"/>
  </p:notesMasterIdLst>
  <p:sldIdLst>
    <p:sldId id="416" r:id="rId4"/>
    <p:sldId id="471" r:id="rId5"/>
    <p:sldId id="869" r:id="rId6"/>
    <p:sldId id="896" r:id="rId7"/>
    <p:sldId id="256" r:id="rId8"/>
    <p:sldId id="951" r:id="rId9"/>
    <p:sldId id="952" r:id="rId10"/>
    <p:sldId id="953" r:id="rId11"/>
    <p:sldId id="954" r:id="rId12"/>
    <p:sldId id="955" r:id="rId13"/>
    <p:sldId id="956" r:id="rId14"/>
    <p:sldId id="957" r:id="rId15"/>
    <p:sldId id="958" r:id="rId16"/>
    <p:sldId id="919" r:id="rId17"/>
    <p:sldId id="921" r:id="rId18"/>
    <p:sldId id="923" r:id="rId19"/>
    <p:sldId id="924" r:id="rId20"/>
    <p:sldId id="925" r:id="rId21"/>
    <p:sldId id="959" r:id="rId22"/>
    <p:sldId id="873" r:id="rId23"/>
    <p:sldId id="926" r:id="rId24"/>
    <p:sldId id="927" r:id="rId25"/>
    <p:sldId id="928" r:id="rId26"/>
    <p:sldId id="929" r:id="rId27"/>
    <p:sldId id="930" r:id="rId28"/>
    <p:sldId id="931" r:id="rId29"/>
    <p:sldId id="932" r:id="rId30"/>
    <p:sldId id="933" r:id="rId31"/>
    <p:sldId id="934" r:id="rId32"/>
    <p:sldId id="935" r:id="rId33"/>
    <p:sldId id="936" r:id="rId34"/>
    <p:sldId id="937" r:id="rId35"/>
    <p:sldId id="938" r:id="rId36"/>
    <p:sldId id="940" r:id="rId37"/>
    <p:sldId id="943" r:id="rId38"/>
    <p:sldId id="944" r:id="rId39"/>
    <p:sldId id="945" r:id="rId40"/>
    <p:sldId id="946" r:id="rId41"/>
    <p:sldId id="947" r:id="rId42"/>
    <p:sldId id="948" r:id="rId43"/>
    <p:sldId id="949" r:id="rId44"/>
    <p:sldId id="950" r:id="rId45"/>
    <p:sldId id="960" r:id="rId46"/>
    <p:sldId id="270" r:id="rId4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RENAUD" initials="CR" lastIdx="0" clrIdx="0">
    <p:extLst>
      <p:ext uri="{19B8F6BF-5375-455C-9EA6-DF929625EA0E}">
        <p15:presenceInfo xmlns:p15="http://schemas.microsoft.com/office/powerpoint/2012/main" userId="S-1-5-21-521173612-36441390-623648099-3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76923" autoAdjust="0"/>
  </p:normalViewPr>
  <p:slideViewPr>
    <p:cSldViewPr snapToGrid="0">
      <p:cViewPr varScale="1">
        <p:scale>
          <a:sx n="51" d="100"/>
          <a:sy n="51" d="100"/>
        </p:scale>
        <p:origin x="16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Caractéristiques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78-40CB-90B2-4524F5DE54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78-40CB-90B2-4524F5DE54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78-40CB-90B2-4524F5DE54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78-40CB-90B2-4524F5DE54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78-40CB-90B2-4524F5DE54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178-40CB-90B2-4524F5DE54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178-40CB-90B2-4524F5DE54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178-40CB-90B2-4524F5DE54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178-40CB-90B2-4524F5DE540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(de) qualité</c:v>
                </c:pt>
                <c:pt idx="1">
                  <c:v>authentique</c:v>
                </c:pt>
                <c:pt idx="2">
                  <c:v>traditionnel</c:v>
                </c:pt>
                <c:pt idx="3">
                  <c:v>terroir</c:v>
                </c:pt>
                <c:pt idx="4">
                  <c:v>local</c:v>
                </c:pt>
                <c:pt idx="5">
                  <c:v>bon</c:v>
                </c:pt>
                <c:pt idx="6">
                  <c:v>artisanal</c:v>
                </c:pt>
                <c:pt idx="7">
                  <c:v>gourmand</c:v>
                </c:pt>
                <c:pt idx="8">
                  <c:v>gras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0.13</c:v>
                </c:pt>
                <c:pt idx="1">
                  <c:v>0.1</c:v>
                </c:pt>
                <c:pt idx="2">
                  <c:v>0.08</c:v>
                </c:pt>
                <c:pt idx="3">
                  <c:v>0.06</c:v>
                </c:pt>
                <c:pt idx="4">
                  <c:v>0.06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E-467F-A720-D11E7FAFAD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hdr"/>
          </p:nvPr>
        </p:nvSpPr>
        <p:spPr>
          <a:xfrm>
            <a:off x="2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dt"/>
          </p:nvPr>
        </p:nvSpPr>
        <p:spPr>
          <a:xfrm>
            <a:off x="4278962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ftr"/>
          </p:nvPr>
        </p:nvSpPr>
        <p:spPr>
          <a:xfrm>
            <a:off x="2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97" name="PlaceHolder 6"/>
          <p:cNvSpPr>
            <a:spLocks noGrp="1"/>
          </p:cNvSpPr>
          <p:nvPr>
            <p:ph type="sldNum"/>
          </p:nvPr>
        </p:nvSpPr>
        <p:spPr>
          <a:xfrm>
            <a:off x="4278962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4CF51FF-B979-4165-BACA-03774076F9F8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221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278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11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25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94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46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14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653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78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16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682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17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610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18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81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19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243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48A4C-19A9-4BD6-94BC-6DF78B3CD0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4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8459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23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885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48A4C-19A9-4BD6-94BC-6DF78B3CD0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34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25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696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48A4C-19A9-4BD6-94BC-6DF78B3CD0E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116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48A4C-19A9-4BD6-94BC-6DF78B3CD0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06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31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6045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2974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7120" lvl="1" indent="0">
              <a:lnSpc>
                <a:spcPct val="100000"/>
              </a:lnSpc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34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28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5881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36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197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48A4C-19A9-4BD6-94BC-6DF78B3CD0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18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39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173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40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055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48A4C-19A9-4BD6-94BC-6DF78B3CD0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035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3850562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916F13C-3720-408C-820F-C658002FD0C9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44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871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48A4C-19A9-4BD6-94BC-6DF78B3CD0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6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26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601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66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9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85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4CF51FF-B979-4165-BACA-03774076F9F8}" type="slidenum">
              <a:rPr lang="fr-FR" sz="1400" b="0" strike="noStrike" spc="-1" smtClean="0">
                <a:latin typeface="Times New Roman"/>
              </a:rPr>
              <a:t>10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38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FB1-2AE8-49C1-A188-E6A9D44CF1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EEE6FA-97CB-43CA-9E95-1D7FC7FED90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420000">
            <a:off x="3166405" y="2064876"/>
            <a:ext cx="5695911" cy="1470025"/>
          </a:xfrm>
        </p:spPr>
        <p:txBody>
          <a:bodyPr>
            <a:noAutofit/>
          </a:bodyPr>
          <a:lstStyle>
            <a:lvl1pPr algn="l">
              <a:defRPr sz="5600" b="1" cap="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 rot="-180000">
            <a:off x="3229082" y="4000072"/>
            <a:ext cx="5340133" cy="1046490"/>
          </a:xfrm>
        </p:spPr>
        <p:txBody>
          <a:bodyPr>
            <a:normAutofit/>
          </a:bodyPr>
          <a:lstStyle>
            <a:lvl1pPr marL="0" indent="0" algn="l">
              <a:buNone/>
              <a:defRPr sz="2600" b="1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 rot="21420000">
            <a:off x="3275013" y="5140771"/>
            <a:ext cx="2133600" cy="35877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A2A67FD-D3A5-47A0-A5FF-01F2D338D3C4}" type="datetimeFigureOut">
              <a:rPr lang="fr-FR">
                <a:solidFill>
                  <a:prstClr val="white"/>
                </a:solidFill>
              </a:rPr>
              <a:pPr>
                <a:defRPr/>
              </a:pPr>
              <a:t>04/11/2021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8CE165-B89B-41EE-AF91-4383DF9CA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" y="332656"/>
            <a:ext cx="2553421" cy="864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F3D5B360-965C-4E7F-BFA2-F6CF45F55117}"/>
              </a:ext>
            </a:extLst>
          </p:cNvPr>
          <p:cNvGrpSpPr/>
          <p:nvPr userDrawn="1"/>
        </p:nvGrpSpPr>
        <p:grpSpPr>
          <a:xfrm>
            <a:off x="0" y="5442165"/>
            <a:ext cx="9160823" cy="1428038"/>
            <a:chOff x="0" y="5442165"/>
            <a:chExt cx="9160823" cy="1428038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0" y="5442165"/>
              <a:ext cx="9160823" cy="1428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2045" y="6284131"/>
              <a:ext cx="911843" cy="50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GE_RVB_reduit.jpg"/>
            <p:cNvPicPr>
              <a:picLocks noChangeAspect="1"/>
            </p:cNvPicPr>
            <p:nvPr userDrawn="1"/>
          </p:nvPicPr>
          <p:blipFill>
            <a:blip r:embed="rId5" cstate="print"/>
            <a:srcRect l="4760" t="12416" r="4807" b="9731"/>
            <a:stretch>
              <a:fillRect/>
            </a:stretch>
          </p:blipFill>
          <p:spPr bwMode="auto">
            <a:xfrm>
              <a:off x="4644008" y="5489484"/>
              <a:ext cx="2234306" cy="74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 23" descr="Logo_CAH_COUL_RVB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80" y="6264696"/>
              <a:ext cx="1440160" cy="55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 24" descr="Saint-Louis-Agglo_logo.jp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3842920" y="6345017"/>
              <a:ext cx="1305144" cy="463938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 userDrawn="1"/>
          </p:nvPicPr>
          <p:blipFill>
            <a:blip r:embed="rId8" cstate="print"/>
            <a:srcRect l="4294" t="11108" b="4249"/>
            <a:stretch>
              <a:fillRect/>
            </a:stretch>
          </p:blipFill>
          <p:spPr bwMode="auto">
            <a:xfrm>
              <a:off x="7092280" y="6264696"/>
              <a:ext cx="108012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82A82D1-95AA-425B-8DC1-A00AB90DF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0" y="6315152"/>
              <a:ext cx="1918403" cy="4752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1B0C5CB-B892-4DD1-AB11-D6AD90572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451" y="5514253"/>
              <a:ext cx="222222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44247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3162004" y="1992868"/>
            <a:ext cx="5695911" cy="1470025"/>
          </a:xfrm>
        </p:spPr>
        <p:txBody>
          <a:bodyPr anchor="t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009F71-6E3A-45E2-96C5-5007AD9C5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688341" cy="9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4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648072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solidFill>
                  <a:srgbClr val="00AAE2"/>
                </a:solidFill>
                <a:latin typeface="Trebuchet MS" pitchFamily="34" charset="0"/>
              </a:defRPr>
            </a:lvl1pPr>
            <a:lvl2pPr marL="538163" indent="-349250">
              <a:buFontTx/>
              <a:buBlip>
                <a:blip r:embed="rId3"/>
              </a:buBlip>
              <a:defRPr sz="2000">
                <a:latin typeface="Trebuchet MS" pitchFamily="34" charset="0"/>
              </a:defRPr>
            </a:lvl2pPr>
            <a:lvl3pPr marL="809625" indent="-228600">
              <a:tabLst/>
              <a:defRPr sz="1800">
                <a:latin typeface="Trebuchet MS" pitchFamily="34" charset="0"/>
              </a:defRPr>
            </a:lvl3pPr>
            <a:lvl4pPr marL="985838" indent="-179388">
              <a:buFont typeface="Trebuchet MS" pitchFamily="34" charset="0"/>
              <a:buChar char="–"/>
              <a:defRPr sz="1600"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6C51FAB-D817-4685-AC8E-CB8DEE7E2FB0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EF59C60-9AB8-42CF-9921-104527753B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51682"/>
            <a:ext cx="1224000" cy="4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21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0" y="4869979"/>
            <a:ext cx="9142413" cy="5032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4000" b="1" dirty="0">
                <a:solidFill>
                  <a:prstClr val="white"/>
                </a:solidFill>
              </a:rPr>
              <a:t>Siège social : </a:t>
            </a:r>
            <a:r>
              <a:rPr lang="fr-FR" sz="4000" dirty="0">
                <a:solidFill>
                  <a:prstClr val="white"/>
                </a:solidFill>
              </a:rPr>
              <a:t>Parc des Collines – 68, rue Jean Monnet - 68200 Mulhouse - Tél. 03 89 60 30 68</a:t>
            </a:r>
          </a:p>
          <a:p>
            <a:pPr algn="ctr">
              <a:defRPr/>
            </a:pPr>
            <a:r>
              <a:rPr lang="fr-FR" sz="4000" b="1" dirty="0">
                <a:solidFill>
                  <a:prstClr val="white"/>
                </a:solidFill>
              </a:rPr>
              <a:t>Pôle Bas-Rhin/Strasbourg </a:t>
            </a:r>
            <a:r>
              <a:rPr lang="fr-FR" sz="4000" b="1" dirty="0" err="1">
                <a:solidFill>
                  <a:prstClr val="white"/>
                </a:solidFill>
              </a:rPr>
              <a:t>Eurométropole</a:t>
            </a:r>
            <a:r>
              <a:rPr lang="fr-FR" sz="4000" b="1" dirty="0">
                <a:solidFill>
                  <a:prstClr val="white"/>
                </a:solidFill>
              </a:rPr>
              <a:t> : </a:t>
            </a:r>
            <a:r>
              <a:rPr lang="fr-FR" sz="4000" dirty="0">
                <a:solidFill>
                  <a:prstClr val="white"/>
                </a:solidFill>
              </a:rPr>
              <a:t>Bâtiment Le Sébastopol - 3, quai Kléber - 67000 Strasbourg - Tél. 03 88 52 82 82</a:t>
            </a:r>
          </a:p>
          <a:p>
            <a:pPr algn="ctr">
              <a:defRPr/>
            </a:pPr>
            <a:r>
              <a:rPr lang="fr-FR" sz="4000" dirty="0">
                <a:solidFill>
                  <a:prstClr val="white"/>
                </a:solidFill>
              </a:rPr>
              <a:t> </a:t>
            </a:r>
            <a:r>
              <a:rPr lang="fr-FR" sz="4000" b="1" dirty="0">
                <a:solidFill>
                  <a:prstClr val="white"/>
                </a:solidFill>
              </a:rPr>
              <a:t>alsace@adira.com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19250" y="3645024"/>
            <a:ext cx="5905500" cy="333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700" b="1" dirty="0">
                <a:solidFill>
                  <a:prstClr val="white"/>
                </a:solidFill>
              </a:rPr>
              <a:t>VOTRE CONTACT</a:t>
            </a:r>
          </a:p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1160463"/>
            <a:ext cx="9142413" cy="12207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1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500" dirty="0">
                <a:solidFill>
                  <a:srgbClr val="00AAE2"/>
                </a:solidFill>
              </a:rPr>
              <a:t>DEPUIS 1950, AU SERVICE DES CHEFS D’ENTREPRISE ET DES ÉLUS LOCAUX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619250" y="4509120"/>
            <a:ext cx="5905500" cy="334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700" b="1" dirty="0">
                <a:solidFill>
                  <a:prstClr val="white"/>
                </a:solidFill>
              </a:rPr>
              <a:t>www.adira.com</a:t>
            </a:r>
          </a:p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  <a:p>
            <a:pPr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27685" y="3978398"/>
            <a:ext cx="5904655" cy="432048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 rot="21600000">
            <a:off x="1619672" y="2564905"/>
            <a:ext cx="5904656" cy="864095"/>
          </a:xfrm>
        </p:spPr>
        <p:txBody>
          <a:bodyPr>
            <a:noAutofit/>
          </a:bodyPr>
          <a:lstStyle>
            <a:lvl1pPr algn="ctr">
              <a:defRPr sz="31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 dirty="0"/>
              <a:t>Merci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D29624-7F85-40D7-B0B3-3576ABA97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408"/>
            <a:ext cx="2659814" cy="900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7B08CC6-FBBA-4879-A904-39A39DBEF391}"/>
              </a:ext>
            </a:extLst>
          </p:cNvPr>
          <p:cNvGrpSpPr/>
          <p:nvPr userDrawn="1"/>
        </p:nvGrpSpPr>
        <p:grpSpPr>
          <a:xfrm>
            <a:off x="0" y="5442165"/>
            <a:ext cx="9160823" cy="1428038"/>
            <a:chOff x="0" y="5442165"/>
            <a:chExt cx="9160823" cy="14280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4B3257-86F5-4828-9C1C-E2161F20D8DA}"/>
                </a:ext>
              </a:extLst>
            </p:cNvPr>
            <p:cNvSpPr/>
            <p:nvPr userDrawn="1"/>
          </p:nvSpPr>
          <p:spPr bwMode="auto">
            <a:xfrm>
              <a:off x="0" y="5442165"/>
              <a:ext cx="9160823" cy="1428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2AECCB-82CA-4F24-9FFF-B38AA90C0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2045" y="6284131"/>
              <a:ext cx="911843" cy="50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GE_RVB_reduit.jpg">
              <a:extLst>
                <a:ext uri="{FF2B5EF4-FFF2-40B4-BE49-F238E27FC236}">
                  <a16:creationId xmlns:a16="http://schemas.microsoft.com/office/drawing/2014/main" id="{6AF32501-E3B5-4D5A-AA26-0B11C6C99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rcRect l="4760" t="12416" r="4807" b="9731"/>
            <a:stretch>
              <a:fillRect/>
            </a:stretch>
          </p:blipFill>
          <p:spPr bwMode="auto">
            <a:xfrm>
              <a:off x="4644008" y="5489484"/>
              <a:ext cx="2234306" cy="74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 23" descr="Logo_CAH_COUL_RVB.png">
              <a:extLst>
                <a:ext uri="{FF2B5EF4-FFF2-40B4-BE49-F238E27FC236}">
                  <a16:creationId xmlns:a16="http://schemas.microsoft.com/office/drawing/2014/main" id="{B2EC31E9-CB62-4B0B-A4F1-1127666AE3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80" y="6264696"/>
              <a:ext cx="1440160" cy="55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 24" descr="Saint-Louis-Agglo_logo.jpg">
              <a:extLst>
                <a:ext uri="{FF2B5EF4-FFF2-40B4-BE49-F238E27FC236}">
                  <a16:creationId xmlns:a16="http://schemas.microsoft.com/office/drawing/2014/main" id="{4457C14F-8F1E-43D9-AB2C-B01AF26DD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3842920" y="6345017"/>
              <a:ext cx="1305144" cy="463938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3586983-9869-4D0D-AFB8-64CC04B66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/>
            <a:srcRect l="4294" t="11108" b="4249"/>
            <a:stretch>
              <a:fillRect/>
            </a:stretch>
          </p:blipFill>
          <p:spPr bwMode="auto">
            <a:xfrm>
              <a:off x="7092280" y="6264696"/>
              <a:ext cx="108012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2B36963-8E81-4E25-AC8C-20C6F88616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0" y="6315152"/>
              <a:ext cx="1918403" cy="47520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B7DA94C-F24D-4E63-94CB-0C9ACF3196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451" y="5514253"/>
              <a:ext cx="222222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45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65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0"/>
            <a:ext cx="9141232" cy="68580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 rot="21420000">
            <a:off x="3166405" y="2064876"/>
            <a:ext cx="5695911" cy="1470025"/>
          </a:xfrm>
        </p:spPr>
        <p:txBody>
          <a:bodyPr>
            <a:noAutofit/>
          </a:bodyPr>
          <a:lstStyle>
            <a:lvl1pPr algn="l">
              <a:defRPr sz="5600" b="1" cap="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 rot="-180000">
            <a:off x="3229082" y="4000072"/>
            <a:ext cx="5340133" cy="1046490"/>
          </a:xfrm>
        </p:spPr>
        <p:txBody>
          <a:bodyPr>
            <a:normAutofit/>
          </a:bodyPr>
          <a:lstStyle>
            <a:lvl1pPr marL="0" indent="0" algn="l">
              <a:buNone/>
              <a:defRPr sz="2600" b="1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 rot="21420000">
            <a:off x="3275013" y="5140771"/>
            <a:ext cx="2133600" cy="35877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A2A67FD-D3A5-47A0-A5FF-01F2D338D3C4}" type="datetimeFigureOut">
              <a:rPr lang="fr-FR"/>
              <a:pPr>
                <a:defRPr/>
              </a:pPr>
              <a:t>04/11/2021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454B410-D2E4-4646-BD7C-C7B3B2B199F8}"/>
              </a:ext>
            </a:extLst>
          </p:cNvPr>
          <p:cNvGrpSpPr/>
          <p:nvPr userDrawn="1"/>
        </p:nvGrpSpPr>
        <p:grpSpPr>
          <a:xfrm>
            <a:off x="-16823" y="5517232"/>
            <a:ext cx="9160823" cy="1340768"/>
            <a:chOff x="-16823" y="5517232"/>
            <a:chExt cx="9160823" cy="1340768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-16823" y="5517232"/>
              <a:ext cx="9160823" cy="1340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2045" y="6287190"/>
              <a:ext cx="911843" cy="50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GE_RVB_reduit.jpg"/>
            <p:cNvPicPr>
              <a:picLocks noChangeAspect="1"/>
            </p:cNvPicPr>
            <p:nvPr userDrawn="1"/>
          </p:nvPicPr>
          <p:blipFill>
            <a:blip r:embed="rId4" cstate="print"/>
            <a:srcRect l="4760" t="12416" r="4807" b="9731"/>
            <a:stretch>
              <a:fillRect/>
            </a:stretch>
          </p:blipFill>
          <p:spPr bwMode="auto">
            <a:xfrm>
              <a:off x="6156177" y="5589240"/>
              <a:ext cx="1800200" cy="6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 23" descr="Logo_CAH_COUL_RVB.pn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6267755"/>
              <a:ext cx="1440160" cy="55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 24" descr="Saint-Louis-Agglo_logo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3842920" y="6348076"/>
              <a:ext cx="1305144" cy="463938"/>
            </a:xfrm>
            <a:prstGeom prst="rect">
              <a:avLst/>
            </a:prstGeom>
          </p:spPr>
        </p:pic>
        <p:pic>
          <p:nvPicPr>
            <p:cNvPr id="26" name="Image 25" descr="logo_quadri_courrierA4.jp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899592" y="5550484"/>
              <a:ext cx="2542770" cy="690180"/>
            </a:xfrm>
            <a:prstGeom prst="rect">
              <a:avLst/>
            </a:prstGeom>
          </p:spPr>
        </p:pic>
        <p:pic>
          <p:nvPicPr>
            <p:cNvPr id="27" name="Image 26" descr="Logo_Alsace_CD68 3.jp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3563889" y="5517232"/>
              <a:ext cx="2537588" cy="720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 userDrawn="1"/>
          </p:nvPicPr>
          <p:blipFill>
            <a:blip r:embed="rId9" cstate="print"/>
            <a:srcRect l="4294" t="11108" b="4249"/>
            <a:stretch>
              <a:fillRect/>
            </a:stretch>
          </p:blipFill>
          <p:spPr bwMode="auto">
            <a:xfrm>
              <a:off x="7092280" y="6264696"/>
              <a:ext cx="108012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82A82D1-95AA-425B-8DC1-A00AB90DF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0" y="6318211"/>
              <a:ext cx="1918403" cy="475200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C8CE165-B89B-41EE-AF91-4383DF9CAB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" y="332656"/>
            <a:ext cx="255342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112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3162004" y="1992868"/>
            <a:ext cx="5695911" cy="1470025"/>
          </a:xfrm>
        </p:spPr>
        <p:txBody>
          <a:bodyPr anchor="t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648072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solidFill>
                  <a:srgbClr val="00AAE2"/>
                </a:solidFill>
                <a:latin typeface="Trebuchet MS" pitchFamily="34" charset="0"/>
              </a:defRPr>
            </a:lvl1pPr>
            <a:lvl2pPr marL="538163" indent="-349250">
              <a:buFontTx/>
              <a:buBlip>
                <a:blip r:embed="rId3"/>
              </a:buBlip>
              <a:defRPr sz="2000">
                <a:latin typeface="Trebuchet MS" pitchFamily="34" charset="0"/>
              </a:defRPr>
            </a:lvl2pPr>
            <a:lvl3pPr marL="809625" indent="-228600">
              <a:tabLst/>
              <a:defRPr sz="1800">
                <a:latin typeface="Trebuchet MS" pitchFamily="34" charset="0"/>
              </a:defRPr>
            </a:lvl3pPr>
            <a:lvl4pPr marL="985838" indent="-179388">
              <a:buFont typeface="Trebuchet MS" pitchFamily="34" charset="0"/>
              <a:buChar char="–"/>
              <a:defRPr sz="1600"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6C51FAB-D817-4685-AC8E-CB8DEE7E2F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EF59C60-9AB8-42CF-9921-104527753B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51682"/>
            <a:ext cx="1224000" cy="4141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48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" y="-509924"/>
            <a:ext cx="9141232" cy="6858000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0" y="5013649"/>
            <a:ext cx="9142413" cy="5032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4000" b="1"/>
              <a:t>Siège social : </a:t>
            </a:r>
            <a:r>
              <a:rPr lang="fr-FR" sz="4000"/>
              <a:t>Parc des Collines – 68, rue Jean Monnet - 68200 Mulhouse - Tél. 03 89 60 30 68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4000" b="1"/>
              <a:t>Pôle Bas-Rhin/Strasbourg </a:t>
            </a:r>
            <a:r>
              <a:rPr lang="fr-FR" sz="4000" b="1" err="1"/>
              <a:t>Eurométropole</a:t>
            </a:r>
            <a:r>
              <a:rPr lang="fr-FR" sz="4000" b="1"/>
              <a:t> : </a:t>
            </a:r>
            <a:r>
              <a:rPr lang="fr-FR" sz="4000"/>
              <a:t>Bâtiment Le Sébastopol - 3, quai Kléber - 67000 Strasbourg - Tél. 03 88 52 82 82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4000"/>
              <a:t> </a:t>
            </a:r>
            <a:r>
              <a:rPr lang="fr-FR" sz="4000" b="1"/>
              <a:t>alsace@adira.com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19250" y="3645024"/>
            <a:ext cx="5905500" cy="333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700" b="1"/>
              <a:t>VOTRE CONTACT</a:t>
            </a:r>
          </a:p>
          <a:p>
            <a:pPr fontAlgn="auto">
              <a:spcAft>
                <a:spcPts val="0"/>
              </a:spcAft>
              <a:defRPr/>
            </a:pPr>
            <a:endParaRPr lang="fr-FR"/>
          </a:p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87" y="1126230"/>
            <a:ext cx="9142413" cy="12207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1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500" dirty="0">
                <a:solidFill>
                  <a:schemeClr val="bg1"/>
                </a:solidFill>
              </a:rPr>
              <a:t>DEPUIS 1950, AU SERVICE DES CHEFS D’ENTREPRISE ET DES ÉLUS LOCAUX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619250" y="4678686"/>
            <a:ext cx="5905500" cy="334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700" b="1"/>
              <a:t>www.adira.com</a:t>
            </a:r>
          </a:p>
          <a:p>
            <a:pPr fontAlgn="auto">
              <a:spcAft>
                <a:spcPts val="0"/>
              </a:spcAft>
              <a:defRPr/>
            </a:pPr>
            <a:endParaRPr lang="fr-FR"/>
          </a:p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1" y="4005064"/>
            <a:ext cx="5904655" cy="432048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 rot="21600000">
            <a:off x="1619672" y="2564905"/>
            <a:ext cx="5904656" cy="864095"/>
          </a:xfrm>
        </p:spPr>
        <p:txBody>
          <a:bodyPr>
            <a:noAutofit/>
          </a:bodyPr>
          <a:lstStyle>
            <a:lvl1pPr algn="ctr">
              <a:defRPr sz="31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Merci !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535C9A0-B1CF-47BC-B3DA-D85E5A1373F1}"/>
              </a:ext>
            </a:extLst>
          </p:cNvPr>
          <p:cNvGrpSpPr/>
          <p:nvPr userDrawn="1"/>
        </p:nvGrpSpPr>
        <p:grpSpPr>
          <a:xfrm>
            <a:off x="-16823" y="5517232"/>
            <a:ext cx="9160823" cy="1340768"/>
            <a:chOff x="-16823" y="5517232"/>
            <a:chExt cx="9160823" cy="13407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0F5C8B-A9C1-4B7E-BA48-CD45F811B57F}"/>
                </a:ext>
              </a:extLst>
            </p:cNvPr>
            <p:cNvSpPr/>
            <p:nvPr userDrawn="1"/>
          </p:nvSpPr>
          <p:spPr bwMode="auto">
            <a:xfrm>
              <a:off x="-16823" y="5517232"/>
              <a:ext cx="9160823" cy="1340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335C137-0386-4DD7-AC0B-61CC7F42B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2045" y="6287190"/>
              <a:ext cx="911843" cy="50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 32" descr="GE_RVB_reduit.jpg">
              <a:extLst>
                <a:ext uri="{FF2B5EF4-FFF2-40B4-BE49-F238E27FC236}">
                  <a16:creationId xmlns:a16="http://schemas.microsoft.com/office/drawing/2014/main" id="{D6BED0F4-175C-4398-A347-BC4C50A93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rcRect l="4760" t="12416" r="4807" b="9731"/>
            <a:stretch>
              <a:fillRect/>
            </a:stretch>
          </p:blipFill>
          <p:spPr bwMode="auto">
            <a:xfrm>
              <a:off x="6156177" y="5589240"/>
              <a:ext cx="1800200" cy="6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 33" descr="Logo_CAH_COUL_RVB.png">
              <a:extLst>
                <a:ext uri="{FF2B5EF4-FFF2-40B4-BE49-F238E27FC236}">
                  <a16:creationId xmlns:a16="http://schemas.microsoft.com/office/drawing/2014/main" id="{764895CA-4D41-4A90-8892-5DB16D396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6267755"/>
              <a:ext cx="1440160" cy="55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 34" descr="Saint-Louis-Agglo_logo.jpg">
              <a:extLst>
                <a:ext uri="{FF2B5EF4-FFF2-40B4-BE49-F238E27FC236}">
                  <a16:creationId xmlns:a16="http://schemas.microsoft.com/office/drawing/2014/main" id="{2BC673DD-906B-42EE-BF89-EE51DD3CD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3842920" y="6348076"/>
              <a:ext cx="1305144" cy="463938"/>
            </a:xfrm>
            <a:prstGeom prst="rect">
              <a:avLst/>
            </a:prstGeom>
          </p:spPr>
        </p:pic>
        <p:pic>
          <p:nvPicPr>
            <p:cNvPr id="36" name="Image 35" descr="logo_quadri_courrierA4.jpg">
              <a:extLst>
                <a:ext uri="{FF2B5EF4-FFF2-40B4-BE49-F238E27FC236}">
                  <a16:creationId xmlns:a16="http://schemas.microsoft.com/office/drawing/2014/main" id="{1BC61E62-3922-4EFF-A233-997D95DA19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899592" y="5550484"/>
              <a:ext cx="2542770" cy="690180"/>
            </a:xfrm>
            <a:prstGeom prst="rect">
              <a:avLst/>
            </a:prstGeom>
          </p:spPr>
        </p:pic>
        <p:pic>
          <p:nvPicPr>
            <p:cNvPr id="37" name="Image 36" descr="Logo_Alsace_CD68 3.jpg">
              <a:extLst>
                <a:ext uri="{FF2B5EF4-FFF2-40B4-BE49-F238E27FC236}">
                  <a16:creationId xmlns:a16="http://schemas.microsoft.com/office/drawing/2014/main" id="{5F13FE84-C9EC-42DC-B0F5-A3E63D8DC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3563889" y="5517232"/>
              <a:ext cx="2537588" cy="72000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526CB668-5973-4E53-BAE9-600455C75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/>
            <a:srcRect l="4294" t="11108" b="4249"/>
            <a:stretch>
              <a:fillRect/>
            </a:stretch>
          </p:blipFill>
          <p:spPr bwMode="auto">
            <a:xfrm>
              <a:off x="7092280" y="6264696"/>
              <a:ext cx="108012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9BD25F7-492C-4D35-9D45-92B641003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0" y="6318211"/>
              <a:ext cx="1918403" cy="475200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CED29624-7F85-40D7-B0B3-3576ABA9763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45" y="511292"/>
            <a:ext cx="265981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3132000" y="2215080"/>
            <a:ext cx="569556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32000" y="2215080"/>
            <a:ext cx="569556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6"/>
          <p:cNvPicPr/>
          <p:nvPr/>
        </p:nvPicPr>
        <p:blipFill>
          <a:blip r:embed="rId15"/>
          <a:stretch/>
        </p:blipFill>
        <p:spPr>
          <a:xfrm>
            <a:off x="1440" y="0"/>
            <a:ext cx="9140400" cy="6857640"/>
          </a:xfrm>
          <a:prstGeom prst="rect">
            <a:avLst/>
          </a:prstGeom>
          <a:ln w="936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 rot="21420000">
            <a:off x="3166200" y="2064960"/>
            <a:ext cx="569556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600" b="1" strike="noStrike" cap="all" spc="-1">
                <a:solidFill>
                  <a:srgbClr val="FFFFFF"/>
                </a:solidFill>
                <a:latin typeface="Trebuchet MS"/>
              </a:rPr>
              <a:t>Modifiez le style du titre</a:t>
            </a:r>
            <a:endParaRPr lang="fr-FR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 rot="21420000">
            <a:off x="3274920" y="5140800"/>
            <a:ext cx="2133360" cy="358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856B63-7568-49CC-8B85-019856C6D26E}" type="datetime">
              <a:rPr lang="fr-FR" sz="1600" b="0" strike="noStrike" spc="-1">
                <a:solidFill>
                  <a:srgbClr val="FFFFFF"/>
                </a:solidFill>
                <a:latin typeface="Trebuchet MS"/>
              </a:rPr>
              <a:t>04/11/2021</a:t>
            </a:fld>
            <a:endParaRPr lang="fr-FR" sz="1600" b="0" strike="noStrike" spc="-1">
              <a:latin typeface="Times New Roma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6920" y="5517360"/>
            <a:ext cx="9160560" cy="1340280"/>
            <a:chOff x="-16920" y="5517360"/>
            <a:chExt cx="9160560" cy="1340280"/>
          </a:xfrm>
        </p:grpSpPr>
        <p:sp>
          <p:nvSpPr>
            <p:cNvPr id="4" name="CustomShape 4"/>
            <p:cNvSpPr/>
            <p:nvPr/>
          </p:nvSpPr>
          <p:spPr>
            <a:xfrm>
              <a:off x="-16920" y="5517360"/>
              <a:ext cx="9160560" cy="1340280"/>
            </a:xfrm>
            <a:prstGeom prst="rect">
              <a:avLst/>
            </a:prstGeom>
            <a:solidFill>
              <a:srgbClr val="FFFFFF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" name="Image 20"/>
            <p:cNvPicPr/>
            <p:nvPr/>
          </p:nvPicPr>
          <p:blipFill>
            <a:blip r:embed="rId16"/>
            <a:stretch/>
          </p:blipFill>
          <p:spPr>
            <a:xfrm>
              <a:off x="2652120" y="6287040"/>
              <a:ext cx="911520" cy="5036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6" name="Image 22" descr="GE_RVB_reduit.jpg"/>
            <p:cNvPicPr/>
            <p:nvPr/>
          </p:nvPicPr>
          <p:blipFill>
            <a:blip r:embed="rId17"/>
            <a:srcRect l="4759" t="12408" r="4806" b="9705"/>
            <a:stretch/>
          </p:blipFill>
          <p:spPr>
            <a:xfrm>
              <a:off x="6156000" y="5589360"/>
              <a:ext cx="1800000" cy="59976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7" name="Image 23" descr="Logo_CAH_COUL_RVB.png"/>
            <p:cNvPicPr/>
            <p:nvPr/>
          </p:nvPicPr>
          <p:blipFill>
            <a:blip r:embed="rId18"/>
            <a:stretch/>
          </p:blipFill>
          <p:spPr>
            <a:xfrm>
              <a:off x="5292000" y="6267600"/>
              <a:ext cx="1439640" cy="5576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8" name="Image 24" descr="Saint-Louis-Agglo_logo.jpg"/>
            <p:cNvPicPr/>
            <p:nvPr/>
          </p:nvPicPr>
          <p:blipFill>
            <a:blip r:embed="rId19"/>
            <a:stretch/>
          </p:blipFill>
          <p:spPr>
            <a:xfrm>
              <a:off x="3843000" y="6348240"/>
              <a:ext cx="1304640" cy="46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age 25" descr="logo_quadri_courrierA4.jpg"/>
            <p:cNvPicPr/>
            <p:nvPr/>
          </p:nvPicPr>
          <p:blipFill>
            <a:blip r:embed="rId20"/>
            <a:stretch/>
          </p:blipFill>
          <p:spPr>
            <a:xfrm>
              <a:off x="899640" y="5550480"/>
              <a:ext cx="2542320" cy="689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 26" descr="Logo_Alsace_CD68 3.jpg"/>
            <p:cNvPicPr/>
            <p:nvPr/>
          </p:nvPicPr>
          <p:blipFill>
            <a:blip r:embed="rId21"/>
            <a:stretch/>
          </p:blipFill>
          <p:spPr>
            <a:xfrm>
              <a:off x="3564000" y="5517360"/>
              <a:ext cx="2537280" cy="71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Image 27"/>
            <p:cNvPicPr/>
            <p:nvPr/>
          </p:nvPicPr>
          <p:blipFill>
            <a:blip r:embed="rId22"/>
            <a:srcRect l="4299" t="11105" b="4275"/>
            <a:stretch/>
          </p:blipFill>
          <p:spPr>
            <a:xfrm>
              <a:off x="7092360" y="6264720"/>
              <a:ext cx="1079640" cy="54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2" name="Image 8"/>
            <p:cNvPicPr/>
            <p:nvPr/>
          </p:nvPicPr>
          <p:blipFill>
            <a:blip r:embed="rId23"/>
            <a:stretch/>
          </p:blipFill>
          <p:spPr>
            <a:xfrm>
              <a:off x="400320" y="6318360"/>
              <a:ext cx="1918080" cy="4748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Image 6"/>
          <p:cNvPicPr/>
          <p:nvPr/>
        </p:nvPicPr>
        <p:blipFill>
          <a:blip r:embed="rId24"/>
          <a:stretch/>
        </p:blipFill>
        <p:spPr>
          <a:xfrm>
            <a:off x="398880" y="332640"/>
            <a:ext cx="2553120" cy="863640"/>
          </a:xfrm>
          <a:prstGeom prst="rect">
            <a:avLst/>
          </a:prstGeom>
          <a:ln>
            <a:noFill/>
          </a:ln>
        </p:spPr>
      </p:pic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DACD60B-FAC4-489F-971D-0369B9FFE7F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04/11/2021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673FB6E-CF01-4D3C-8106-A0307BE16C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85838" indent="-528638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25095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DACD60B-FAC4-489F-971D-0369B9FFE7FF}" type="datetimeFigureOut">
              <a:rPr lang="fr-FR"/>
              <a:pPr>
                <a:defRPr/>
              </a:pPr>
              <a:t>04/11/2021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673FB6E-CF01-4D3C-8106-A0307BE16C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38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85838" indent="-528638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25095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11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1A4625-68C5-402B-9FEB-8D6C91BB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280952"/>
            <a:ext cx="8905875" cy="5011629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0" y="3587680"/>
            <a:ext cx="9377427" cy="1469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000" b="1" cap="all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L’excellence alsacienne,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000" b="1" cap="all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Mythe ou réalité ?</a:t>
            </a:r>
            <a:endParaRPr lang="fr-FR" sz="50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ctrTitle" idx="4294967295"/>
          </p:nvPr>
        </p:nvSpPr>
        <p:spPr>
          <a:xfrm>
            <a:off x="3155188" y="5149542"/>
            <a:ext cx="5695950" cy="1470025"/>
          </a:xfrm>
        </p:spPr>
        <p:txBody>
          <a:bodyPr/>
          <a:lstStyle/>
          <a:p>
            <a:pPr algn="ctr"/>
            <a:r>
              <a:rPr lang="fr-FR" sz="20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Mulhouse, 21/10/21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425754-CB45-428C-9AF0-81BBF480493D}"/>
              </a:ext>
            </a:extLst>
          </p:cNvPr>
          <p:cNvSpPr/>
          <p:nvPr/>
        </p:nvSpPr>
        <p:spPr>
          <a:xfrm>
            <a:off x="6260123" y="0"/>
            <a:ext cx="2520000" cy="25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32313E-EF58-4608-9AC3-4B4795699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03" t="8352" b="23924"/>
          <a:stretch/>
        </p:blipFill>
        <p:spPr>
          <a:xfrm>
            <a:off x="95250" y="5692640"/>
            <a:ext cx="1771651" cy="5627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90BBA60-82D8-4AC9-993D-36DC2917D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242148"/>
            <a:ext cx="1627159" cy="648730"/>
          </a:xfrm>
          <a:prstGeom prst="rect">
            <a:avLst/>
          </a:prstGeom>
        </p:spPr>
      </p:pic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A5800C5-1B59-4B67-83D5-7C0A55118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r="-28"/>
          <a:stretch/>
        </p:blipFill>
        <p:spPr>
          <a:xfrm>
            <a:off x="95250" y="42171"/>
            <a:ext cx="8905875" cy="26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2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8CBFA7-EA21-416D-9896-735E537AEF5F}"/>
              </a:ext>
            </a:extLst>
          </p:cNvPr>
          <p:cNvSpPr txBox="1">
            <a:spLocks/>
          </p:cNvSpPr>
          <p:nvPr/>
        </p:nvSpPr>
        <p:spPr>
          <a:xfrm>
            <a:off x="200025" y="1600199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A31D4F-4D81-4159-8DE8-C6C860962187}"/>
              </a:ext>
            </a:extLst>
          </p:cNvPr>
          <p:cNvSpPr txBox="1">
            <a:spLocks/>
          </p:cNvSpPr>
          <p:nvPr/>
        </p:nvSpPr>
        <p:spPr>
          <a:xfrm>
            <a:off x="857250" y="451550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>
                <a:solidFill>
                  <a:schemeClr val="bg1"/>
                </a:solidFill>
                <a:latin typeface="Trebuchet MS" panose="020B0603020202020204" pitchFamily="34" charset="0"/>
              </a:rPr>
              <a:t>D’OÙ VIENT CETTE REPUTATION ?</a:t>
            </a:r>
            <a:endParaRPr lang="fr-FR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280ED1E5-5D53-4204-AA2E-74BE647D06CB}"/>
              </a:ext>
            </a:extLst>
          </p:cNvPr>
          <p:cNvSpPr txBox="1">
            <a:spLocks/>
          </p:cNvSpPr>
          <p:nvPr/>
        </p:nvSpPr>
        <p:spPr bwMode="auto">
          <a:xfrm>
            <a:off x="471195" y="1463673"/>
            <a:ext cx="8153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0AAE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38163" indent="-3492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09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8583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chemeClr val="tx1"/>
                </a:solidFill>
              </a:rPr>
              <a:t>Impact de l’histoire : </a:t>
            </a:r>
          </a:p>
          <a:p>
            <a:r>
              <a:rPr lang="fr-FR" u="sng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9080EAF2-9E06-426B-A953-F55386837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0025" y="2238292"/>
            <a:ext cx="8771942" cy="4306969"/>
            <a:chOff x="-7" y="1493"/>
            <a:chExt cx="5774" cy="2835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24EE4872-64E7-4C5C-80E2-4DD6718C6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" y="2514"/>
              <a:ext cx="5766" cy="915"/>
              <a:chOff x="-7" y="2514"/>
              <a:chExt cx="5766" cy="915"/>
            </a:xfrm>
          </p:grpSpPr>
          <p:pic>
            <p:nvPicPr>
              <p:cNvPr id="31" name="Picture 8">
                <a:extLst>
                  <a:ext uri="{FF2B5EF4-FFF2-40B4-BE49-F238E27FC236}">
                    <a16:creationId xmlns:a16="http://schemas.microsoft.com/office/drawing/2014/main" id="{1CE7BD8E-1D22-4CB8-9A0E-0BF50C3C7C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" y="2514"/>
                <a:ext cx="1563" cy="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9">
                <a:extLst>
                  <a:ext uri="{FF2B5EF4-FFF2-40B4-BE49-F238E27FC236}">
                    <a16:creationId xmlns:a16="http://schemas.microsoft.com/office/drawing/2014/main" id="{D8732C23-EDB9-4F6A-ABC4-1432290305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" y="2514"/>
                <a:ext cx="1630" cy="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FDB7AA88-547F-4649-8C9B-04AC7DB23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6" y="2514"/>
                <a:ext cx="1253" cy="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11">
                <a:extLst>
                  <a:ext uri="{FF2B5EF4-FFF2-40B4-BE49-F238E27FC236}">
                    <a16:creationId xmlns:a16="http://schemas.microsoft.com/office/drawing/2014/main" id="{A381A507-79EF-4DB5-A42E-B6E12E07A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" y="2514"/>
                <a:ext cx="1407" cy="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Group 12">
              <a:extLst>
                <a:ext uri="{FF2B5EF4-FFF2-40B4-BE49-F238E27FC236}">
                  <a16:creationId xmlns:a16="http://schemas.microsoft.com/office/drawing/2014/main" id="{A285B757-500C-453C-A2CE-D45066C6E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93"/>
              <a:ext cx="5767" cy="1008"/>
              <a:chOff x="0" y="1493"/>
              <a:chExt cx="5767" cy="1008"/>
            </a:xfrm>
          </p:grpSpPr>
          <p:pic>
            <p:nvPicPr>
              <p:cNvPr id="27" name="Picture 13">
                <a:extLst>
                  <a:ext uri="{FF2B5EF4-FFF2-40B4-BE49-F238E27FC236}">
                    <a16:creationId xmlns:a16="http://schemas.microsoft.com/office/drawing/2014/main" id="{73AED47A-334B-4786-8BD0-4FE7C6A6D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4" y="1493"/>
                <a:ext cx="1413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14">
                <a:extLst>
                  <a:ext uri="{FF2B5EF4-FFF2-40B4-BE49-F238E27FC236}">
                    <a16:creationId xmlns:a16="http://schemas.microsoft.com/office/drawing/2014/main" id="{4F42E71F-08FB-4E71-9B19-85E699E842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1493"/>
                <a:ext cx="1617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15">
                <a:extLst>
                  <a:ext uri="{FF2B5EF4-FFF2-40B4-BE49-F238E27FC236}">
                    <a16:creationId xmlns:a16="http://schemas.microsoft.com/office/drawing/2014/main" id="{4F896B17-1449-48C1-B132-580BA151DE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93"/>
                <a:ext cx="1342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6">
                <a:extLst>
                  <a:ext uri="{FF2B5EF4-FFF2-40B4-BE49-F238E27FC236}">
                    <a16:creationId xmlns:a16="http://schemas.microsoft.com/office/drawing/2014/main" id="{04366E10-F771-48B0-8756-0C286078C3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493"/>
                <a:ext cx="1476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615C637A-B885-440A-8669-C19CD2BD2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50"/>
              <a:ext cx="5764" cy="878"/>
              <a:chOff x="0" y="3450"/>
              <a:chExt cx="5764" cy="878"/>
            </a:xfrm>
          </p:grpSpPr>
          <p:pic>
            <p:nvPicPr>
              <p:cNvPr id="22" name="Picture 18">
                <a:extLst>
                  <a:ext uri="{FF2B5EF4-FFF2-40B4-BE49-F238E27FC236}">
                    <a16:creationId xmlns:a16="http://schemas.microsoft.com/office/drawing/2014/main" id="{454EC08D-08F1-4D72-B956-76D68E7DC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" y="3451"/>
                <a:ext cx="197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19">
                <a:extLst>
                  <a:ext uri="{FF2B5EF4-FFF2-40B4-BE49-F238E27FC236}">
                    <a16:creationId xmlns:a16="http://schemas.microsoft.com/office/drawing/2014/main" id="{AE451B6E-474C-4E10-A42D-653F4A35B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" y="3451"/>
                <a:ext cx="549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contrast="6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0">
                <a:extLst>
                  <a:ext uri="{FF2B5EF4-FFF2-40B4-BE49-F238E27FC236}">
                    <a16:creationId xmlns:a16="http://schemas.microsoft.com/office/drawing/2014/main" id="{3063DF52-6859-4182-9D53-9BA1379CAA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" y="3451"/>
                <a:ext cx="1311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contrast="6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1">
                <a:extLst>
                  <a:ext uri="{FF2B5EF4-FFF2-40B4-BE49-F238E27FC236}">
                    <a16:creationId xmlns:a16="http://schemas.microsoft.com/office/drawing/2014/main" id="{B06316D2-4EF7-48B4-8A63-493D462F84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3" y="3451"/>
                <a:ext cx="1341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contrast="6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2">
                <a:extLst>
                  <a:ext uri="{FF2B5EF4-FFF2-40B4-BE49-F238E27FC236}">
                    <a16:creationId xmlns:a16="http://schemas.microsoft.com/office/drawing/2014/main" id="{A47889D0-4DD7-40B6-8DE1-158CFD0FE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50"/>
                <a:ext cx="696" cy="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3151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8CBFA7-EA21-416D-9896-735E537AEF5F}"/>
              </a:ext>
            </a:extLst>
          </p:cNvPr>
          <p:cNvSpPr txBox="1">
            <a:spLocks/>
          </p:cNvSpPr>
          <p:nvPr/>
        </p:nvSpPr>
        <p:spPr>
          <a:xfrm>
            <a:off x="200025" y="1600199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A31D4F-4D81-4159-8DE8-C6C860962187}"/>
              </a:ext>
            </a:extLst>
          </p:cNvPr>
          <p:cNvSpPr txBox="1">
            <a:spLocks/>
          </p:cNvSpPr>
          <p:nvPr/>
        </p:nvSpPr>
        <p:spPr>
          <a:xfrm>
            <a:off x="857250" y="451550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>
                <a:solidFill>
                  <a:schemeClr val="bg1"/>
                </a:solidFill>
                <a:latin typeface="Trebuchet MS" panose="020B0603020202020204" pitchFamily="34" charset="0"/>
              </a:rPr>
              <a:t>D’OÙ VIENT CETTE REPUTATION ?</a:t>
            </a:r>
            <a:endParaRPr lang="fr-FR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1BAA8F60-3FC4-43A9-AC09-589324DFE62A}"/>
              </a:ext>
            </a:extLst>
          </p:cNvPr>
          <p:cNvSpPr txBox="1">
            <a:spLocks/>
          </p:cNvSpPr>
          <p:nvPr/>
        </p:nvSpPr>
        <p:spPr bwMode="auto">
          <a:xfrm>
            <a:off x="457199" y="1567748"/>
            <a:ext cx="8153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0AAE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38163" indent="-3492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09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8583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chemeClr val="tx1"/>
                </a:solidFill>
              </a:rPr>
              <a:t>Artisanat &amp; Transmission</a:t>
            </a:r>
          </a:p>
          <a:p>
            <a:r>
              <a:rPr lang="fr-FR" u="sng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grpSp>
        <p:nvGrpSpPr>
          <p:cNvPr id="37" name="Group 9">
            <a:extLst>
              <a:ext uri="{FF2B5EF4-FFF2-40B4-BE49-F238E27FC236}">
                <a16:creationId xmlns:a16="http://schemas.microsoft.com/office/drawing/2014/main" id="{4675BF88-1CA0-4E79-BC54-02BB5E15EAF8}"/>
              </a:ext>
            </a:extLst>
          </p:cNvPr>
          <p:cNvGrpSpPr>
            <a:grpSpLocks/>
          </p:cNvGrpSpPr>
          <p:nvPr/>
        </p:nvGrpSpPr>
        <p:grpSpPr bwMode="auto">
          <a:xfrm>
            <a:off x="1585" y="2582862"/>
            <a:ext cx="9142415" cy="1692275"/>
            <a:chOff x="0" y="4"/>
            <a:chExt cx="5759" cy="1066"/>
          </a:xfrm>
        </p:grpSpPr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id="{94B528D4-A815-44DF-9BB9-FCABAB3D5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"/>
              <a:ext cx="1555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11">
              <a:extLst>
                <a:ext uri="{FF2B5EF4-FFF2-40B4-BE49-F238E27FC236}">
                  <a16:creationId xmlns:a16="http://schemas.microsoft.com/office/drawing/2014/main" id="{9E5B7D59-5B81-4A03-9B1F-DACBF2499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" y="4"/>
              <a:ext cx="1285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id="{9D3663E1-D514-4689-A90D-1918A20F8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4"/>
              <a:ext cx="1369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13">
              <a:extLst>
                <a:ext uri="{FF2B5EF4-FFF2-40B4-BE49-F238E27FC236}">
                  <a16:creationId xmlns:a16="http://schemas.microsoft.com/office/drawing/2014/main" id="{25C42159-E95E-4A65-8979-5696E1B30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"/>
              <a:ext cx="692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4">
              <a:extLst>
                <a:ext uri="{FF2B5EF4-FFF2-40B4-BE49-F238E27FC236}">
                  <a16:creationId xmlns:a16="http://schemas.microsoft.com/office/drawing/2014/main" id="{BC99AFD3-1166-4AFF-95A0-7FB4951DA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4"/>
              <a:ext cx="919" cy="1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" name="Text Box 15">
            <a:extLst>
              <a:ext uri="{FF2B5EF4-FFF2-40B4-BE49-F238E27FC236}">
                <a16:creationId xmlns:a16="http://schemas.microsoft.com/office/drawing/2014/main" id="{D5EF0659-217E-48FB-9EEE-DB5027BB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" y="2568574"/>
            <a:ext cx="1439863" cy="244476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SAVOIR-FAIRE </a:t>
            </a:r>
          </a:p>
        </p:txBody>
      </p:sp>
    </p:spTree>
    <p:extLst>
      <p:ext uri="{BB962C8B-B14F-4D97-AF65-F5344CB8AC3E}">
        <p14:creationId xmlns:p14="http://schemas.microsoft.com/office/powerpoint/2010/main" val="282607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8CBFA7-EA21-416D-9896-735E537AEF5F}"/>
              </a:ext>
            </a:extLst>
          </p:cNvPr>
          <p:cNvSpPr txBox="1">
            <a:spLocks/>
          </p:cNvSpPr>
          <p:nvPr/>
        </p:nvSpPr>
        <p:spPr>
          <a:xfrm>
            <a:off x="200025" y="1600199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A31D4F-4D81-4159-8DE8-C6C860962187}"/>
              </a:ext>
            </a:extLst>
          </p:cNvPr>
          <p:cNvSpPr txBox="1">
            <a:spLocks/>
          </p:cNvSpPr>
          <p:nvPr/>
        </p:nvSpPr>
        <p:spPr>
          <a:xfrm>
            <a:off x="857250" y="451550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>
                <a:solidFill>
                  <a:schemeClr val="bg1"/>
                </a:solidFill>
                <a:latin typeface="Trebuchet MS" panose="020B0603020202020204" pitchFamily="34" charset="0"/>
              </a:rPr>
              <a:t>D’OÙ VIENT CETTE REPUTATION ?</a:t>
            </a:r>
            <a:endParaRPr lang="fr-FR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1BAA8F60-3FC4-43A9-AC09-589324DFE62A}"/>
              </a:ext>
            </a:extLst>
          </p:cNvPr>
          <p:cNvSpPr txBox="1">
            <a:spLocks/>
          </p:cNvSpPr>
          <p:nvPr/>
        </p:nvSpPr>
        <p:spPr bwMode="auto">
          <a:xfrm>
            <a:off x="457199" y="1567748"/>
            <a:ext cx="8153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0AAE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38163" indent="-3492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09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8583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chemeClr val="tx1"/>
                </a:solidFill>
              </a:rPr>
              <a:t>Diversité : </a:t>
            </a:r>
          </a:p>
          <a:p>
            <a:r>
              <a:rPr lang="fr-FR" u="sng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89BEB08-698E-430C-B582-CD79CC28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19" y="2655093"/>
            <a:ext cx="23114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64C27779-ED1D-46D1-866C-D9CA9362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81" y="2655093"/>
            <a:ext cx="23415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94036879-D58C-4B35-A853-13675018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6" y="2655093"/>
            <a:ext cx="23288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C7B6810D-0A5B-483A-960E-2FFECB92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" y="2655093"/>
            <a:ext cx="23241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8CBFA7-EA21-416D-9896-735E537AEF5F}"/>
              </a:ext>
            </a:extLst>
          </p:cNvPr>
          <p:cNvSpPr txBox="1">
            <a:spLocks/>
          </p:cNvSpPr>
          <p:nvPr/>
        </p:nvSpPr>
        <p:spPr>
          <a:xfrm>
            <a:off x="200025" y="1600199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A31D4F-4D81-4159-8DE8-C6C860962187}"/>
              </a:ext>
            </a:extLst>
          </p:cNvPr>
          <p:cNvSpPr txBox="1">
            <a:spLocks/>
          </p:cNvSpPr>
          <p:nvPr/>
        </p:nvSpPr>
        <p:spPr>
          <a:xfrm>
            <a:off x="857250" y="378201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IDENTITE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34C1E2-CAF7-4F7E-A299-8B84975A4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1" y="1282639"/>
            <a:ext cx="9144000" cy="5303403"/>
          </a:xfrm>
          <a:prstGeom prst="rect">
            <a:avLst/>
          </a:prstGeom>
          <a:solidFill>
            <a:srgbClr val="765C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4EB303-6F61-40F9-AC72-A3D156D9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57" y="1572037"/>
            <a:ext cx="3391609" cy="6879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200" dirty="0">
                <a:latin typeface="Arial" panose="020B0604020202020204" pitchFamily="34" charset="0"/>
              </a:rPr>
              <a:t>CARACTÈRE &amp; COMPORTEMENTS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295E2CC-F3B9-4A84-A688-A3CD267B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6" y="2784836"/>
            <a:ext cx="8814028" cy="27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"L'Alsacien est plein de qualités :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travailleur comme un Allemand,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économe comme un Suisse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et fêtard comme un Français.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endParaRPr lang="fr-FR" altLang="fr-FR" sz="1200" b="1" dirty="0"/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Il est bien moins susceptible qu'un Corse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(sauf quand on le traite d'Allemand)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et bien moins buté qu'un Breton…à quelques exceptions près"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9417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60BE9-9E21-4DFC-81C8-A5FAD3A766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153400" cy="4525963"/>
          </a:xfrm>
        </p:spPr>
        <p:txBody>
          <a:bodyPr/>
          <a:lstStyle/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0DA0B96-98AF-4C6B-9434-E337E9A6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747" y="2522030"/>
            <a:ext cx="8814028" cy="27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"L'Alsacien est plein de qualités :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travailleur comme un Allemand,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économe comme un Suisse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et fêtard comme un Français.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endParaRPr lang="fr-FR" altLang="fr-FR" sz="1200" b="1" dirty="0"/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Il est bien moins susceptible qu'un Corse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(sauf quand on le traite d'Allemand)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et bien moins buté qu'un Breton…à quelques exceptions près"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112EC39-2CBF-460C-B0DC-BD95CC75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" y="1335500"/>
            <a:ext cx="8893175" cy="53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rgbClr val="FF6600"/>
                </a:solidFill>
              </a:rPr>
              <a:t>Au final,</a:t>
            </a:r>
            <a:endParaRPr lang="fr-FR" altLang="fr-FR" sz="1100" b="1" dirty="0">
              <a:solidFill>
                <a:srgbClr val="FF6600"/>
              </a:solidFill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endParaRPr lang="fr-FR" altLang="fr-FR" sz="1100" b="1" dirty="0">
              <a:solidFill>
                <a:srgbClr val="FF6600"/>
              </a:solidFill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existence d'une véritable "ÉTHIQUE ALSACIENNE" : 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un ensemble de VALEURS PARTICULIÈREMENT NOMBREUSES,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 FORTES, PARTAGÉES ET À L'ŒUVRE, 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qui structurent et SOUS-TENDENT TOUTE L'IDENTITÉ de l'Alsace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humanisme, tolérance, solidarité  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honnêteté, droiture, respect de la parole donnée, franchise, fidélité, loyauté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excellence, exigence, rigueur, maitrise, sens de la précision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travail,  "faire", savoir-faire, bien faire, pragmatisme, goût du concret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sérieux, fiabilité, propreté, ponctualité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famille, enracinement, sens de la tradition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pacifisme, citoyenneté,  mesure, sens du compromis, démocratie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sens de la liberté, indépendance, esprit frondeur 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responsabilité, engagement personnel et sens de l'intérêt collectif 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ouverture, cosmopolitisme, intégration 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partage, rencontre, accueil, convivialité, jovialité, humour, dérision, satire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vitalité, résistance, capacité d'adaptation, capacité de rebond, opiniâtreté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respect, transmission, durable, écologie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simplicité, authenticité, pudeur, réserve, anti-</a:t>
            </a:r>
            <a:r>
              <a:rPr lang="fr-FR" altLang="fr-FR" sz="1800" b="1" dirty="0" err="1">
                <a:solidFill>
                  <a:srgbClr val="000000"/>
                </a:solidFill>
              </a:rPr>
              <a:t>bling</a:t>
            </a:r>
            <a:r>
              <a:rPr lang="fr-FR" altLang="fr-FR" sz="1800" b="1" dirty="0">
                <a:solidFill>
                  <a:srgbClr val="000000"/>
                </a:solidFill>
              </a:rPr>
              <a:t>-</a:t>
            </a:r>
            <a:r>
              <a:rPr lang="fr-FR" altLang="fr-FR" sz="1800" b="1" dirty="0" err="1">
                <a:solidFill>
                  <a:srgbClr val="000000"/>
                </a:solidFill>
              </a:rPr>
              <a:t>bling</a:t>
            </a:r>
            <a:endParaRPr lang="fr-FR" altLang="fr-FR" sz="1800" b="1" dirty="0">
              <a:solidFill>
                <a:srgbClr val="000000"/>
              </a:solidFill>
            </a:endParaRP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"/>
            </a:pPr>
            <a:r>
              <a:rPr lang="fr-FR" altLang="fr-FR" sz="1800" b="1" dirty="0">
                <a:solidFill>
                  <a:srgbClr val="000000"/>
                </a:solidFill>
              </a:rPr>
              <a:t>élévation, ferveur, spiritualité, sens du sacré</a:t>
            </a:r>
          </a:p>
          <a:p>
            <a:pPr lvl="3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13" name="Rectangle : carré corné 12">
            <a:extLst>
              <a:ext uri="{FF2B5EF4-FFF2-40B4-BE49-F238E27FC236}">
                <a16:creationId xmlns:a16="http://schemas.microsoft.com/office/drawing/2014/main" id="{8E72D4A4-DA28-4528-BB7F-83F8AA989513}"/>
              </a:ext>
            </a:extLst>
          </p:cNvPr>
          <p:cNvSpPr/>
          <p:nvPr/>
        </p:nvSpPr>
        <p:spPr>
          <a:xfrm>
            <a:off x="839242" y="1865512"/>
            <a:ext cx="7674465" cy="45259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T</a:t>
            </a:r>
            <a:r>
              <a:rPr lang="fr-FR" sz="2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ravail, "faire", savoir-faire, bien faire,   pragmatisme, goût du concret </a:t>
            </a:r>
            <a:endParaRPr lang="fr-FR" sz="28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457200" indent="-457200"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E</a:t>
            </a:r>
            <a:r>
              <a:rPr lang="fr-FR" sz="2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xcellence, exigence, rigueur, maitrise, </a:t>
            </a:r>
          </a:p>
          <a:p>
            <a:pPr>
              <a:spcAft>
                <a:spcPts val="25"/>
              </a:spcAft>
            </a:pPr>
            <a:r>
              <a:rPr lang="fr-FR" sz="2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    sens de la précision </a:t>
            </a:r>
            <a:endParaRPr lang="fr-FR" sz="28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S</a:t>
            </a:r>
            <a:r>
              <a:rPr lang="fr-FR" sz="2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érieux, fiabilité, propreté, ponctualité </a:t>
            </a:r>
            <a:endParaRPr lang="fr-FR" sz="28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457200" indent="-457200"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fr-FR" sz="2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onnêteté, droiture, respect de la parole donnée, franchise, fidélité, loyauté </a:t>
            </a:r>
            <a:r>
              <a:rPr lang="fr-FR" sz="2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endParaRPr lang="fr-FR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79DCA7-4B8B-4183-BC2A-81713719550A}"/>
              </a:ext>
            </a:extLst>
          </p:cNvPr>
          <p:cNvSpPr txBox="1"/>
          <p:nvPr/>
        </p:nvSpPr>
        <p:spPr>
          <a:xfrm>
            <a:off x="-24747" y="3086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5D38C5E-B2DB-4E83-B7F4-7A30E2B27149}"/>
              </a:ext>
            </a:extLst>
          </p:cNvPr>
          <p:cNvSpPr txBox="1">
            <a:spLocks/>
          </p:cNvSpPr>
          <p:nvPr/>
        </p:nvSpPr>
        <p:spPr>
          <a:xfrm>
            <a:off x="857250" y="378201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SYNTHESE IDENTITAIRE, VALEURS</a:t>
            </a:r>
          </a:p>
        </p:txBody>
      </p:sp>
    </p:spTree>
    <p:extLst>
      <p:ext uri="{BB962C8B-B14F-4D97-AF65-F5344CB8AC3E}">
        <p14:creationId xmlns:p14="http://schemas.microsoft.com/office/powerpoint/2010/main" val="38395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1550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IDENTITE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60BE9-9E21-4DFC-81C8-A5FAD3A7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153401" cy="4525963"/>
          </a:xfrm>
        </p:spPr>
        <p:txBody>
          <a:bodyPr/>
          <a:lstStyle/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0DA0B96-98AF-4C6B-9434-E337E9A6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747" y="2522030"/>
            <a:ext cx="8814028" cy="27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"L'Alsacien est plein de qualités :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travailleur comme un Allemand,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économe comme un Suisse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et fêtard comme un Français.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endParaRPr lang="fr-FR" altLang="fr-FR" sz="1200" b="1" dirty="0"/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Il est bien moins susceptible qu'un Corse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(sauf quand on le traite d'Allemand)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r>
              <a:rPr lang="fr-FR" altLang="fr-FR" sz="2000" b="1" dirty="0"/>
              <a:t>et bien moins buté qu'un Breton…à quelques exceptions près" </a:t>
            </a:r>
          </a:p>
          <a:p>
            <a:pPr algn="ctr">
              <a:lnSpc>
                <a:spcPct val="105000"/>
              </a:lnSpc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8FF04-A0FB-4632-B107-0A8214937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812"/>
            <a:ext cx="9144000" cy="6858000"/>
          </a:xfrm>
          <a:prstGeom prst="rect">
            <a:avLst/>
          </a:prstGeom>
          <a:solidFill>
            <a:srgbClr val="7B7B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  <a:p>
            <a:pPr algn="ctr">
              <a:spcBef>
                <a:spcPts val="45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F061CF0-8A5F-4E55-837C-1EA297B7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0"/>
            <a:ext cx="2195513" cy="244476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PROFIL ÉCONOMIQUE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E8C69BC-EF56-4877-93C4-7B52745C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538"/>
            <a:ext cx="9144000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SPÉCIFICITÉS</a:t>
            </a:r>
            <a:r>
              <a:rPr lang="fr-FR" altLang="fr-FR" sz="2400">
                <a:latin typeface="Arial" panose="020B0604020202020204" pitchFamily="34" charset="0"/>
              </a:rPr>
              <a:t> </a:t>
            </a:r>
          </a:p>
          <a:p>
            <a:pPr algn="ctr">
              <a:buClrTx/>
              <a:buFontTx/>
              <a:buNone/>
            </a:pPr>
            <a:endParaRPr lang="fr-FR" altLang="fr-FR" sz="1600"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un "modèle alsacien", grâce de la valeur ajoutée humaine plus spécifique : </a:t>
            </a: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une culture du travail propre à l'Alsace et "proche de certains pays comme la Suisse, l'Allemagne, le Japon</a:t>
            </a: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reflétant des valeurs toujours à l'œuvre </a:t>
            </a:r>
            <a:r>
              <a:rPr lang="fr-FR" altLang="fr-FR" sz="1600">
                <a:cs typeface="Times New Roman" panose="02020603050405020304" pitchFamily="18" charset="0"/>
              </a:rPr>
              <a:t>(malgré un affaiblissement),</a:t>
            </a:r>
            <a:r>
              <a:rPr lang="fr-FR" altLang="fr-FR" sz="1600" b="1">
                <a:cs typeface="Times New Roman" panose="02020603050405020304" pitchFamily="18" charset="0"/>
              </a:rPr>
              <a:t> chez les employés comme chez les patrons</a:t>
            </a: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d'où la réputation qualitative de la main d'œuvre alsacienne fondée </a:t>
            </a:r>
          </a:p>
          <a:p>
            <a:pPr algn="ctr">
              <a:buClrTx/>
              <a:buFontTx/>
              <a:buNone/>
            </a:pPr>
            <a:endParaRPr lang="fr-FR" altLang="fr-FR" sz="1600" b="1"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dans sa  quête de l'efficience et de l'excellence, </a:t>
            </a: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un esprit d'innovation ancien qui fait souvent de l'Alsace une "pionnière  par pragmatisme" : </a:t>
            </a: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mélange de "créativité appliquée", dans le but d'améliorer concrètement l'outil et/ou les méthodes de travail, </a:t>
            </a:r>
          </a:p>
          <a:p>
            <a:pPr algn="ctr">
              <a:buClrTx/>
              <a:buFontTx/>
              <a:buNone/>
            </a:pPr>
            <a:r>
              <a:rPr lang="fr-FR" altLang="fr-FR" sz="1600" b="1">
                <a:cs typeface="Times New Roman" panose="02020603050405020304" pitchFamily="18" charset="0"/>
              </a:rPr>
              <a:t>et de capacité d'adaptation par rapport au contexte 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EEF4D2AC-1409-4E62-AE2F-6AA63F8F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1801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CFDC636B-E12D-4E8E-B684-AA8588BD85C7}"/>
              </a:ext>
            </a:extLst>
          </p:cNvPr>
          <p:cNvGrpSpPr>
            <a:grpSpLocks/>
          </p:cNvGrpSpPr>
          <p:nvPr/>
        </p:nvGrpSpPr>
        <p:grpSpPr bwMode="auto">
          <a:xfrm>
            <a:off x="61259" y="3297615"/>
            <a:ext cx="9107488" cy="2427287"/>
            <a:chOff x="0" y="2115"/>
            <a:chExt cx="5737" cy="1529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88FDB8F7-1FBB-4E9C-8BF4-9C7D52E6C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115"/>
              <a:ext cx="1734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B3EED6CF-E42F-47E6-AFEA-2845B22DC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2115"/>
              <a:ext cx="1093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3D25B3C4-ACEC-44ED-B9A9-B5FF4A48D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" y="2115"/>
              <a:ext cx="1105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D1C7E81E-C653-4CCC-A8BB-EB88AC179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5"/>
              <a:ext cx="795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D206ECFA-353D-46E1-B838-837A6D6F4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" y="2115"/>
              <a:ext cx="1025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851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4528A5F-8C46-46F1-87DE-A0A4E250C6D8}"/>
              </a:ext>
            </a:extLst>
          </p:cNvPr>
          <p:cNvSpPr txBox="1"/>
          <p:nvPr/>
        </p:nvSpPr>
        <p:spPr>
          <a:xfrm>
            <a:off x="53975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243111"/>
            <a:ext cx="7829550" cy="561975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EN 2010…</a:t>
            </a: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982E7A1C-C9ED-43C9-9286-7D06D33D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487827"/>
            <a:ext cx="903605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buClr>
                <a:srgbClr val="001F5C"/>
              </a:buClr>
            </a:pPr>
            <a:r>
              <a:rPr lang="fr-BE" altLang="fr-FR" sz="2400" b="1" dirty="0">
                <a:solidFill>
                  <a:srgbClr val="001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Une région riche, à l’offre relativement diversifiée et équilibrée, qui a fait en grande partie sa mutation </a:t>
            </a:r>
          </a:p>
          <a:p>
            <a:pPr lvl="1">
              <a:buClr>
                <a:srgbClr val="001F5C"/>
              </a:buClr>
              <a:buFont typeface="Wingdings" panose="05000000000000000000" pitchFamily="2" charset="2"/>
              <a:buChar char=""/>
            </a:pPr>
            <a:r>
              <a:rPr lang="fr-BE" altLang="fr-FR" sz="1800" b="1" dirty="0">
                <a:solidFill>
                  <a:srgbClr val="001F5C"/>
                </a:solidFill>
                <a:latin typeface="Calibri" panose="020F0502020204030204" pitchFamily="34" charset="0"/>
                <a:ea typeface="Gulim" panose="020B0600000101010101" pitchFamily="34" charset="-127"/>
              </a:rPr>
              <a:t>Une région prospère </a:t>
            </a:r>
            <a:endParaRPr lang="fr-BE" altLang="fr-FR" sz="1800" dirty="0">
              <a:solidFill>
                <a:srgbClr val="001F5C"/>
              </a:solidFill>
              <a:latin typeface="Calibri" panose="020F0502020204030204" pitchFamily="34" charset="0"/>
              <a:ea typeface="Gulim" panose="020B0600000101010101" pitchFamily="34" charset="-127"/>
            </a:endParaRPr>
          </a:p>
          <a:p>
            <a:pPr lvl="1">
              <a:buClr>
                <a:srgbClr val="001F5C"/>
              </a:buClr>
              <a:buFont typeface="Wingdings" panose="05000000000000000000" pitchFamily="2" charset="2"/>
              <a:buChar char=""/>
            </a:pPr>
            <a:r>
              <a:rPr lang="fr-BE" altLang="fr-FR" sz="1800" b="1" dirty="0">
                <a:solidFill>
                  <a:srgbClr val="001F5C"/>
                </a:solidFill>
                <a:latin typeface="Calibri" panose="020F0502020204030204" pitchFamily="34" charset="0"/>
                <a:ea typeface="Gulim" panose="020B0600000101010101" pitchFamily="34" charset="-127"/>
              </a:rPr>
              <a:t>Une région qui a déjà fait en grande partie sa mutation </a:t>
            </a:r>
          </a:p>
          <a:p>
            <a:pPr lvl="1">
              <a:buClr>
                <a:srgbClr val="001F5C"/>
              </a:buClr>
              <a:buFont typeface="Wingdings" panose="05000000000000000000" pitchFamily="2" charset="2"/>
              <a:buChar char=""/>
            </a:pPr>
            <a:r>
              <a:rPr lang="fr-BE" altLang="fr-FR" sz="1800" b="1" dirty="0">
                <a:solidFill>
                  <a:srgbClr val="001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offre diversifiée et souvent complémentaire</a:t>
            </a:r>
            <a:r>
              <a:rPr lang="fr-BE" altLang="fr-FR" sz="1800" dirty="0">
                <a:solidFill>
                  <a:srgbClr val="001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dans l’industrie comme dans le tourisme</a:t>
            </a: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0EB7DE07-D593-44EE-88AD-6FBB567F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79825"/>
            <a:ext cx="813435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E3B75840-67E7-4CA4-8BD5-ABA1D09F52D2}"/>
              </a:ext>
            </a:extLst>
          </p:cNvPr>
          <p:cNvSpPr txBox="1"/>
          <p:nvPr/>
        </p:nvSpPr>
        <p:spPr>
          <a:xfrm>
            <a:off x="288099" y="1390049"/>
            <a:ext cx="8567801" cy="4307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 français pour le PIB/ hab. (27 322€ ) </a:t>
            </a:r>
            <a:endParaRPr lang="fr-FR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 français pour le revenu moyen/ hab. (17156€)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1ère région exportatrice de France "per capita" depuis + de 20 ans </a:t>
            </a:r>
            <a:endParaRPr lang="fr-FR" sz="20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 des régions pour la contribution de l'industrie au PIB régional </a:t>
            </a:r>
            <a:endParaRPr lang="fr-FR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emploi industriel : 22,8% de l'emploi salarié (17,2% au niveau national) et 4,4% de l'effectif industriel français (7</a:t>
            </a:r>
            <a:r>
              <a:rPr lang="fr-FR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 des régions françaises)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 </a:t>
            </a:r>
            <a:r>
              <a:rPr lang="fr-FR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région de France pour l'emploi industriel étranger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000" b="1" baseline="30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région en nombre de pôles et de grappes d’excellence par habitant</a:t>
            </a:r>
            <a:endParaRPr lang="fr-FR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B53F1B-3F02-45D3-AE26-BA66CFA55B25}"/>
              </a:ext>
            </a:extLst>
          </p:cNvPr>
          <p:cNvSpPr txBox="1"/>
          <p:nvPr/>
        </p:nvSpPr>
        <p:spPr>
          <a:xfrm>
            <a:off x="53975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4A25B9-C473-401A-A439-4B7BDE5916DD}"/>
              </a:ext>
            </a:extLst>
          </p:cNvPr>
          <p:cNvSpPr txBox="1">
            <a:spLocks/>
          </p:cNvSpPr>
          <p:nvPr/>
        </p:nvSpPr>
        <p:spPr bwMode="auto">
          <a:xfrm>
            <a:off x="552450" y="243111"/>
            <a:ext cx="7829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>
                <a:solidFill>
                  <a:schemeClr val="bg1"/>
                </a:solidFill>
              </a:rPr>
              <a:t>EN 2010…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8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F511BF3-D194-46C3-972D-BB6E9899B215}"/>
              </a:ext>
            </a:extLst>
          </p:cNvPr>
          <p:cNvSpPr txBox="1"/>
          <p:nvPr/>
        </p:nvSpPr>
        <p:spPr>
          <a:xfrm>
            <a:off x="0" y="0"/>
            <a:ext cx="9144000" cy="15156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3721" y="463420"/>
            <a:ext cx="7829550" cy="561975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UNE PROPENSION A L’EXCELLENCE, PEU COURANTE EN FRANCE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67D7A1A-AABD-431C-99E9-D1F20993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4" y="1832388"/>
            <a:ext cx="842800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algn="just">
              <a:buClr>
                <a:srgbClr val="000066"/>
              </a:buClr>
              <a:buFont typeface="Wingdings" panose="05000000000000000000" pitchFamily="2" charset="2"/>
              <a:buChar char=""/>
            </a:pPr>
            <a:r>
              <a:rPr lang="fr-BE" altLang="fr-FR" sz="2400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Une dimension identitaire </a:t>
            </a:r>
            <a:r>
              <a:rPr lang="fr-BE" altLang="fr-FR" sz="2400" dirty="0">
                <a:solidFill>
                  <a:srgbClr val="0000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qualitative et superlative en tout </a:t>
            </a:r>
          </a:p>
          <a:p>
            <a:pPr lvl="1" algn="just">
              <a:buClr>
                <a:srgbClr val="000066"/>
              </a:buClr>
              <a:buFont typeface="Wingdings" panose="05000000000000000000" pitchFamily="2" charset="2"/>
              <a:buChar char=""/>
            </a:pPr>
            <a:r>
              <a:rPr lang="fr-BE" altLang="fr-FR" sz="2400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Une réputation, </a:t>
            </a:r>
            <a:r>
              <a:rPr lang="fr-BE" altLang="fr-FR" sz="2400" dirty="0">
                <a:solidFill>
                  <a:srgbClr val="0000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reconnue par tous, de qualité, de sérieux et de fiabilité</a:t>
            </a:r>
          </a:p>
          <a:p>
            <a:pPr lvl="1" algn="just">
              <a:buClr>
                <a:srgbClr val="000066"/>
              </a:buClr>
              <a:buFont typeface="Wingdings" panose="05000000000000000000" pitchFamily="2" charset="2"/>
              <a:buChar char=""/>
            </a:pPr>
            <a:r>
              <a:rPr lang="fr-BE" altLang="fr-FR" sz="2400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Une satisfaction exceptionnelle</a:t>
            </a:r>
            <a:r>
              <a:rPr lang="fr-BE" altLang="fr-FR" sz="2400" b="1" dirty="0">
                <a:solidFill>
                  <a:srgbClr val="0000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2400" dirty="0">
                <a:solidFill>
                  <a:srgbClr val="0000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 la clientèle</a:t>
            </a:r>
          </a:p>
          <a:p>
            <a:pPr lvl="1" algn="just">
              <a:buClr>
                <a:srgbClr val="000066"/>
              </a:buClr>
              <a:buFont typeface="Wingdings" panose="05000000000000000000" pitchFamily="2" charset="2"/>
              <a:buChar char=""/>
            </a:pPr>
            <a:r>
              <a:rPr lang="fr-BE" altLang="fr-FR" sz="2400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Une grande diversité de niches d’excellence </a:t>
            </a:r>
          </a:p>
          <a:p>
            <a:pPr lvl="1" algn="just">
              <a:buClr>
                <a:srgbClr val="000066"/>
              </a:buClr>
              <a:buFont typeface="Wingdings" panose="05000000000000000000" pitchFamily="2" charset="2"/>
              <a:buChar char=""/>
            </a:pPr>
            <a:r>
              <a:rPr lang="fr-BE" altLang="fr-FR" sz="2400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Des offres d’excellence complémentaires à proximité immédiate </a:t>
            </a:r>
            <a:r>
              <a:rPr lang="fr-BE" altLang="fr-FR" sz="2400" dirty="0">
                <a:solidFill>
                  <a:srgbClr val="000066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 l’Alsace en Allemagne et en suisse (Europa Park, Art Basel ou la chimie par exemple) qui sont à la fois des offres complémentaires et des « portes d’entrée » possibles pour l’Alsace</a:t>
            </a:r>
          </a:p>
        </p:txBody>
      </p:sp>
    </p:spTree>
    <p:extLst>
      <p:ext uri="{BB962C8B-B14F-4D97-AF65-F5344CB8AC3E}">
        <p14:creationId xmlns:p14="http://schemas.microsoft.com/office/powerpoint/2010/main" val="307403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F511BF3-D194-46C3-972D-BB6E9899B215}"/>
              </a:ext>
            </a:extLst>
          </p:cNvPr>
          <p:cNvSpPr txBox="1"/>
          <p:nvPr/>
        </p:nvSpPr>
        <p:spPr>
          <a:xfrm>
            <a:off x="0" y="0"/>
            <a:ext cx="9144000" cy="15156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3721" y="463420"/>
            <a:ext cx="7829550" cy="561975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UNE PROPENSION A L’EXCELLENCE, PEU COURANTE EN FRANCE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67D7A1A-AABD-431C-99E9-D1F20993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2" y="1515649"/>
            <a:ext cx="8428005" cy="56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Un ralentissement des performances économiques et démographiques de l’Alsace par rapport à d’autres régions européennes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Le savoir-faire d’excellence alsacien est insuffisamment valorisé et structuré pour s’imposer face à la concurrence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Une image « carte postale » très puissante mais un peu passéiste et un grand décalage avec une réalité bien plus large : la créativité, l’innovation, la jeunesse et le développement durable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Trebuchet MS" panose="020B0603020202020204" pitchFamily="34" charset="0"/>
              </a:rPr>
              <a:t>Une importante dispersion des moyens, des outils, des messages, inappropriée pour une région aussi petite géographiquement et possédant une identité partagée aussi forte</a:t>
            </a:r>
          </a:p>
          <a:p>
            <a:pPr algn="just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4060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ED715-D97E-40C7-B07C-5F4618D94362}"/>
              </a:ext>
            </a:extLst>
          </p:cNvPr>
          <p:cNvSpPr txBox="1">
            <a:spLocks/>
          </p:cNvSpPr>
          <p:nvPr/>
        </p:nvSpPr>
        <p:spPr>
          <a:xfrm>
            <a:off x="2037008" y="4010025"/>
            <a:ext cx="6954592" cy="374441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Line </a:t>
            </a:r>
            <a:r>
              <a:rPr lang="fr-FR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Dillenseger</a:t>
            </a:r>
            <a:endParaRPr lang="fr-F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Yves </a:t>
            </a:r>
            <a:r>
              <a:rPr lang="fr-FR" sz="3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Demangel</a:t>
            </a:r>
            <a:endParaRPr lang="fr-F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BDE0EC-DA6C-46CD-8C2D-44C5EE83E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4"/>
          <a:stretch/>
        </p:blipFill>
        <p:spPr>
          <a:xfrm>
            <a:off x="7315200" y="242310"/>
            <a:ext cx="1828800" cy="28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6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3904" y="1862601"/>
            <a:ext cx="5695911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SOMMES-NOUS toujours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RECONNUS POUR 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CETTE EXCELLENCE ?</a:t>
            </a: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0664E-D45C-4644-AC23-B947E7A0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76" y="98436"/>
            <a:ext cx="1413899" cy="11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4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1550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Etude EM Strasbourg juin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4A3417-6BD9-412E-B49A-07F36823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602997"/>
            <a:ext cx="6896100" cy="52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3756EA-6FA1-45C6-BD6C-28B902F1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29"/>
          <a:stretch/>
        </p:blipFill>
        <p:spPr>
          <a:xfrm>
            <a:off x="200024" y="1484217"/>
            <a:ext cx="6004572" cy="194478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A6801D-2902-4587-B32E-B3F84F5F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36"/>
          <a:stretch/>
        </p:blipFill>
        <p:spPr>
          <a:xfrm>
            <a:off x="5286375" y="3702873"/>
            <a:ext cx="3770487" cy="30642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E6320E-0A88-4352-9D23-C3BC5A21F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32" r="75145" b="34521"/>
          <a:stretch/>
        </p:blipFill>
        <p:spPr>
          <a:xfrm>
            <a:off x="6911827" y="2986087"/>
            <a:ext cx="1228725" cy="9906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2772C3-7C67-4E76-B149-C6C78EEB0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86" t="70215" r="15451" b="8574"/>
          <a:stretch/>
        </p:blipFill>
        <p:spPr>
          <a:xfrm>
            <a:off x="242887" y="3225101"/>
            <a:ext cx="1228725" cy="8953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13950F-AFB3-4283-9A51-FD78FFDE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2" r="34803"/>
          <a:stretch/>
        </p:blipFill>
        <p:spPr>
          <a:xfrm>
            <a:off x="200024" y="4149025"/>
            <a:ext cx="3914776" cy="225742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984CCF3-88D8-4EDD-9740-12C2F48CC993}"/>
              </a:ext>
            </a:extLst>
          </p:cNvPr>
          <p:cNvSpPr txBox="1">
            <a:spLocks/>
          </p:cNvSpPr>
          <p:nvPr/>
        </p:nvSpPr>
        <p:spPr bwMode="auto">
          <a:xfrm>
            <a:off x="857250" y="451550"/>
            <a:ext cx="7829550" cy="5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Etude EM Strasbourg juin 2021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9229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3D220C8-CAA8-46E7-B00B-5FFD348D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574" y="1669775"/>
            <a:ext cx="4224131" cy="4525963"/>
          </a:xfrm>
        </p:spPr>
        <p:txBody>
          <a:bodyPr/>
          <a:lstStyle/>
          <a:p>
            <a:endParaRPr lang="fr-FR" sz="1800" dirty="0"/>
          </a:p>
          <a:p>
            <a:pPr lvl="1"/>
            <a:r>
              <a:rPr lang="fr-FR" dirty="0"/>
              <a:t>Quelles caractéristiques associeriez-vous à un produit portant l’indication « Fabriqué en Alsace ? »</a:t>
            </a:r>
          </a:p>
          <a:p>
            <a:pPr marL="188913" lvl="1" indent="0">
              <a:buNone/>
            </a:pPr>
            <a:endParaRPr lang="fr-FR" dirty="0"/>
          </a:p>
          <a:p>
            <a:pPr marL="188913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91E9D2A-24D9-4E45-A8AD-9F2835425296}"/>
              </a:ext>
            </a:extLst>
          </p:cNvPr>
          <p:cNvGraphicFramePr/>
          <p:nvPr/>
        </p:nvGraphicFramePr>
        <p:xfrm>
          <a:off x="3876260" y="2212768"/>
          <a:ext cx="5943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509CEFE4-9BFC-430B-9B8C-C7FB21C3FA81}"/>
              </a:ext>
            </a:extLst>
          </p:cNvPr>
          <p:cNvSpPr txBox="1">
            <a:spLocks/>
          </p:cNvSpPr>
          <p:nvPr/>
        </p:nvSpPr>
        <p:spPr bwMode="auto">
          <a:xfrm>
            <a:off x="857250" y="451550"/>
            <a:ext cx="7829550" cy="5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Etude EM Strasbourg juin 2021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2659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3904" y="1862601"/>
            <a:ext cx="5695911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Comment fait-on pour maintenir cette image pour l’Alsace ?</a:t>
            </a:r>
            <a:br>
              <a:rPr lang="fr-FR" sz="2800" b="1" dirty="0"/>
            </a:b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0664E-D45C-4644-AC23-B947E7A0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76" y="98436"/>
            <a:ext cx="1413899" cy="11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3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1550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PERCEPTION ET IMAGE DE L’ALSACE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60BE9-9E21-4DFC-81C8-A5FAD3A7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La vision :</a:t>
            </a:r>
          </a:p>
          <a:p>
            <a:endParaRPr lang="fr-FR" sz="1800" dirty="0"/>
          </a:p>
          <a:p>
            <a:pPr lvl="1"/>
            <a:r>
              <a:rPr lang="fr-FR" dirty="0"/>
              <a:t>Comité de Pilotage et/ou d’inspiration : Vision - Politique et Stratégie – Positionnement, Ambition, Politique, 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603B50-B38E-4B85-9B32-D199AD06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382" y="0"/>
            <a:ext cx="10192314" cy="67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8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1550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Connaissez-vous la Marque Alsace ?</a:t>
            </a:r>
          </a:p>
        </p:txBody>
      </p:sp>
      <p:pic>
        <p:nvPicPr>
          <p:cNvPr id="7" name="Image 6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C1CC0F3A-7BB6-40DD-900C-904401456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2190369"/>
            <a:ext cx="3599688" cy="3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1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836597" y="199521"/>
            <a:ext cx="7786687" cy="647700"/>
          </a:xfrm>
        </p:spPr>
        <p:txBody>
          <a:bodyPr>
            <a:normAutofit/>
          </a:bodyPr>
          <a:lstStyle/>
          <a:p>
            <a:r>
              <a:rPr lang="fr-FR" sz="3200" dirty="0"/>
              <a:t>LA MARQUE ALSACE, SES VALEURS</a:t>
            </a:r>
          </a:p>
        </p:txBody>
      </p:sp>
      <p:pic>
        <p:nvPicPr>
          <p:cNvPr id="4" name="Image 3" descr="Valeurs de la marque Alsa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997" y="1827370"/>
            <a:ext cx="7715933" cy="468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962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04854" y="872001"/>
            <a:ext cx="5695911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COMMENT LES ENTREPRISES ET L’ENSEMBLE DES ACTEURS DE LA PROMOTION DU TERRITOIRE PEUVENT INCARNER CES VALEURS DE SERIEUX ET D’EXCELLENCE ? </a:t>
            </a:r>
            <a:br>
              <a:rPr lang="fr-FR" sz="2800" b="1" dirty="0"/>
            </a:b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0664E-D45C-4644-AC23-B947E7A0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76" y="98436"/>
            <a:ext cx="1413899" cy="11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1550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FAIRE PERDURER CETTE IMAGE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C04AEDCB-EC1E-4D61-A5CA-14F533C4863A}"/>
              </a:ext>
            </a:extLst>
          </p:cNvPr>
          <p:cNvSpPr/>
          <p:nvPr/>
        </p:nvSpPr>
        <p:spPr>
          <a:xfrm>
            <a:off x="523875" y="1960748"/>
            <a:ext cx="8096250" cy="4076700"/>
          </a:xfrm>
          <a:prstGeom prst="wedgeEllipseCallout">
            <a:avLst>
              <a:gd name="adj1" fmla="val -26715"/>
              <a:gd name="adj2" fmla="val 57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  <a:latin typeface="Trebuchet MS" panose="020B0603020202020204" pitchFamily="34" charset="0"/>
              </a:rPr>
              <a:t>L’excellence alsacienne n’est que le reflet du savoir-faire de ses entreprises !</a:t>
            </a:r>
            <a:endParaRPr lang="fr-FR" sz="4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FED715-D97E-40C7-B07C-5F4618D94362}"/>
              </a:ext>
            </a:extLst>
          </p:cNvPr>
          <p:cNvSpPr txBox="1">
            <a:spLocks/>
          </p:cNvSpPr>
          <p:nvPr/>
        </p:nvSpPr>
        <p:spPr>
          <a:xfrm>
            <a:off x="2143720" y="1688524"/>
            <a:ext cx="7000280" cy="374441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Une tribune </a:t>
            </a:r>
          </a:p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interactive et ludique ! </a:t>
            </a:r>
          </a:p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Rejoignez : </a:t>
            </a:r>
          </a:p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https://app.klaxoon.com/</a:t>
            </a:r>
          </a:p>
          <a:p>
            <a:pPr marL="458280" lvl="1" indent="0" algn="ctr">
              <a:spcAft>
                <a:spcPts val="1800"/>
              </a:spcAft>
              <a:buNone/>
            </a:pPr>
            <a:r>
              <a:rPr lang="fr-F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CODE : </a:t>
            </a:r>
            <a:r>
              <a:rPr lang="fr-FR" sz="4800" b="1" cap="all" dirty="0">
                <a:solidFill>
                  <a:schemeClr val="bg1"/>
                </a:solidFill>
                <a:latin typeface="Helvetica Neue"/>
              </a:rPr>
              <a:t>STJMCFA</a:t>
            </a:r>
          </a:p>
          <a:p>
            <a:pPr marL="458280" lvl="1" indent="0" algn="ctr">
              <a:spcAft>
                <a:spcPts val="1800"/>
              </a:spcAft>
              <a:buNone/>
            </a:pPr>
            <a:endParaRPr lang="fr-F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84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1550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UNE STRATEGIE BASEE SUR 4 AXES :</a:t>
            </a:r>
          </a:p>
        </p:txBody>
      </p:sp>
      <p:graphicFrame>
        <p:nvGraphicFramePr>
          <p:cNvPr id="8" name="Objet 7">
            <a:hlinkClick r:id="" action="ppaction://ole?verb=0"/>
            <a:extLst>
              <a:ext uri="{FF2B5EF4-FFF2-40B4-BE49-F238E27FC236}">
                <a16:creationId xmlns:a16="http://schemas.microsoft.com/office/drawing/2014/main" id="{9188C18F-2A49-43F9-B8C5-2E3A97717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15808"/>
          <a:ext cx="9144000" cy="514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8" name="Obje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188C18F-2A49-43F9-B8C5-2E3A97717F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15808"/>
                        <a:ext cx="9144000" cy="514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60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D3BE73A-DB0F-4D70-A826-901AF392A333}"/>
              </a:ext>
            </a:extLst>
          </p:cNvPr>
          <p:cNvSpPr txBox="1">
            <a:spLocks/>
          </p:cNvSpPr>
          <p:nvPr/>
        </p:nvSpPr>
        <p:spPr bwMode="auto">
          <a:xfrm>
            <a:off x="857250" y="451550"/>
            <a:ext cx="7829550" cy="5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/>
              <a:t>LA MARQUE ET SES DISPOSITIFS</a:t>
            </a:r>
          </a:p>
        </p:txBody>
      </p:sp>
      <p:pic>
        <p:nvPicPr>
          <p:cNvPr id="10" name="Image 9" descr="Une image contenant texte, signe, graphiques vectoriels&#10;&#10;Description générée automatiquement">
            <a:extLst>
              <a:ext uri="{FF2B5EF4-FFF2-40B4-BE49-F238E27FC236}">
                <a16:creationId xmlns:a16="http://schemas.microsoft.com/office/drawing/2014/main" id="{08C915AD-026E-4B35-B774-661AFF15A5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2522"/>
          <a:stretch/>
        </p:blipFill>
        <p:spPr>
          <a:xfrm>
            <a:off x="-84267" y="52387"/>
            <a:ext cx="9503942" cy="67532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D918A4B-A19E-424B-817B-26929E2D4F38}"/>
              </a:ext>
            </a:extLst>
          </p:cNvPr>
          <p:cNvSpPr txBox="1"/>
          <p:nvPr/>
        </p:nvSpPr>
        <p:spPr>
          <a:xfrm>
            <a:off x="-84267" y="572455"/>
            <a:ext cx="426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Prêts à relever le défi ?</a:t>
            </a:r>
          </a:p>
        </p:txBody>
      </p:sp>
    </p:spTree>
    <p:extLst>
      <p:ext uri="{BB962C8B-B14F-4D97-AF65-F5344CB8AC3E}">
        <p14:creationId xmlns:p14="http://schemas.microsoft.com/office/powerpoint/2010/main" val="315667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9DE746D-ED23-4B44-A416-4977D0A47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" y="0"/>
            <a:ext cx="847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82ACC9-2D5B-426C-9B19-7701885D5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" y="0"/>
            <a:ext cx="8473065" cy="6858000"/>
          </a:xfrm>
          <a:prstGeom prst="rect">
            <a:avLst/>
          </a:prstGeom>
        </p:spPr>
      </p:pic>
      <p:pic>
        <p:nvPicPr>
          <p:cNvPr id="3" name="yiv2541181697_x0000_i1034">
            <a:extLst>
              <a:ext uri="{FF2B5EF4-FFF2-40B4-BE49-F238E27FC236}">
                <a16:creationId xmlns:a16="http://schemas.microsoft.com/office/drawing/2014/main" id="{DF965BAF-3A7D-4375-AABB-45A1A0B9837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258187" y="2944537"/>
            <a:ext cx="2534837" cy="36923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9DF5FA-1B4D-4A9A-BDFF-9733E890D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" y="0"/>
            <a:ext cx="8473065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9EFBC6-D526-4055-86B6-F9E92322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07" y="4206830"/>
            <a:ext cx="3589084" cy="23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8F7A87-F922-4101-8AAE-3A643F7FA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" y="0"/>
            <a:ext cx="8473065" cy="6858000"/>
          </a:xfrm>
          <a:prstGeom prst="rect">
            <a:avLst/>
          </a:prstGeom>
        </p:spPr>
      </p:pic>
      <p:pic>
        <p:nvPicPr>
          <p:cNvPr id="5" name="Image 4" descr="Une image contenant texte, extérieur, route, bâtiment&#10;&#10;Description générée automatiquement">
            <a:extLst>
              <a:ext uri="{FF2B5EF4-FFF2-40B4-BE49-F238E27FC236}">
                <a16:creationId xmlns:a16="http://schemas.microsoft.com/office/drawing/2014/main" id="{C0781FBD-A507-42E4-99BD-4A53B93DC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" y="155659"/>
            <a:ext cx="5747829" cy="22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DA3CC7-16F3-4428-885B-2433EB783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" y="0"/>
            <a:ext cx="8473065" cy="6858000"/>
          </a:xfrm>
          <a:prstGeom prst="rect">
            <a:avLst/>
          </a:prstGeom>
        </p:spPr>
      </p:pic>
      <p:pic>
        <p:nvPicPr>
          <p:cNvPr id="3" name="Picture 2" descr="Résultat de recherche d'images pour &quot;lancement label alsace excellence&quot;">
            <a:extLst>
              <a:ext uri="{FF2B5EF4-FFF2-40B4-BE49-F238E27FC236}">
                <a16:creationId xmlns:a16="http://schemas.microsoft.com/office/drawing/2014/main" id="{D5009119-955E-4815-B8F3-ABA00C45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3971508"/>
            <a:ext cx="4226599" cy="28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379061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 Focus : label Alsace Excellence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4564E7-1452-46F1-8DFB-89994007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75" y="2137662"/>
            <a:ext cx="8442049" cy="4525963"/>
          </a:xfrm>
        </p:spPr>
        <p:txBody>
          <a:bodyPr/>
          <a:lstStyle/>
          <a:p>
            <a:pPr marL="188913" lvl="1" indent="0">
              <a:buNone/>
            </a:pPr>
            <a:endParaRPr lang="fr-FR" dirty="0"/>
          </a:p>
          <a:p>
            <a:pPr marL="188913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28C2A2-045C-4D61-8112-365968179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5" y="194375"/>
            <a:ext cx="1008000" cy="100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CDB887-697A-4A71-BDB1-D1A2AB80A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2" y="1800225"/>
            <a:ext cx="2523338" cy="2252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749E97-B2F3-4DE3-95CE-AB0D553BA3F8}"/>
              </a:ext>
            </a:extLst>
          </p:cNvPr>
          <p:cNvSpPr/>
          <p:nvPr/>
        </p:nvSpPr>
        <p:spPr>
          <a:xfrm>
            <a:off x="2970350" y="1876052"/>
            <a:ext cx="57259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937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Ubuntu Medium"/>
              <a:buChar char="●"/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Ubuntu Medium"/>
                <a:cs typeface="Ubuntu Medium"/>
                <a:sym typeface="Ubuntu Medium"/>
              </a:rPr>
              <a:t>Alsace Excellence, une démarche </a:t>
            </a:r>
          </a:p>
          <a:p>
            <a:pPr marL="6350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Ubuntu Medium"/>
                <a:cs typeface="Ubuntu Medium"/>
                <a:sym typeface="Ubuntu Medium"/>
              </a:rPr>
              <a:t>qui vise à :</a:t>
            </a:r>
          </a:p>
          <a:p>
            <a:pPr marL="544320" lvl="1" indent="-457200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Faire rayonner l’excellence des entreprises alsaciennes</a:t>
            </a:r>
            <a:endParaRPr lang="fr-FR" sz="2800" dirty="0">
              <a:latin typeface="Calibri" panose="020F0502020204030204" pitchFamily="34" charset="0"/>
            </a:endParaRPr>
          </a:p>
          <a:p>
            <a:pPr marL="544320" lvl="1" indent="-457200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Attester l’excellence via un audit</a:t>
            </a:r>
          </a:p>
          <a:p>
            <a:pPr marL="544320" lvl="1" indent="-457200">
              <a:lnSpc>
                <a:spcPct val="150000"/>
              </a:lnSpc>
              <a:buSzPct val="90000"/>
              <a:buBlip>
                <a:blip r:embed="rId4"/>
              </a:buBlip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Rassembler les meilleurs pour promouvoir une Alsace qui excelle</a:t>
            </a:r>
            <a:endParaRPr lang="fr-FR" sz="2800" dirty="0">
              <a:latin typeface="Calibri" panose="020F0502020204030204" pitchFamily="34" charset="0"/>
            </a:endParaRPr>
          </a:p>
          <a:p>
            <a:pPr marL="6350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fr-FR" sz="2800" dirty="0">
              <a:solidFill>
                <a:srgbClr val="000000"/>
              </a:solidFill>
              <a:latin typeface="Calibri" panose="020F0502020204030204" pitchFamily="34" charset="0"/>
              <a:ea typeface="Ubuntu Medium"/>
              <a:cs typeface="Ubuntu Medium"/>
              <a:sym typeface="Ubuntu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6239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4564E7-1452-46F1-8DFB-89994007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75" y="2137662"/>
            <a:ext cx="8442049" cy="4525963"/>
          </a:xfrm>
        </p:spPr>
        <p:txBody>
          <a:bodyPr/>
          <a:lstStyle/>
          <a:p>
            <a:pPr marL="188913" lvl="1" indent="0">
              <a:buNone/>
            </a:pPr>
            <a:endParaRPr lang="fr-FR" dirty="0"/>
          </a:p>
          <a:p>
            <a:pPr marL="188913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28C2A2-045C-4D61-8112-365968179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5" y="194375"/>
            <a:ext cx="1008000" cy="100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326581-F76B-487A-8D22-06CB37A554D3}"/>
              </a:ext>
            </a:extLst>
          </p:cNvPr>
          <p:cNvSpPr/>
          <p:nvPr/>
        </p:nvSpPr>
        <p:spPr>
          <a:xfrm>
            <a:off x="350975" y="1877183"/>
            <a:ext cx="536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937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Ubuntu Medium"/>
              <a:buChar char="●"/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Ubuntu Medium"/>
                <a:cs typeface="Ubuntu Medium"/>
                <a:sym typeface="Ubuntu Medium"/>
              </a:rPr>
              <a:t>Un référentiel basé sur 3 piliers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2F0E2B-1BA0-4DA0-9A47-1B4197B0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85" y="3270484"/>
            <a:ext cx="3143250" cy="2019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1DE43B-9667-456A-9FC0-850B234E2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153" y="3075222"/>
            <a:ext cx="2209800" cy="24098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94BCD5-79C0-46A0-AC6F-3D7DA3833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844" y="3313347"/>
            <a:ext cx="2095500" cy="21717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2776403-E757-43F4-B8C5-7DFE99C5BE1A}"/>
              </a:ext>
            </a:extLst>
          </p:cNvPr>
          <p:cNvSpPr txBox="1">
            <a:spLocks/>
          </p:cNvSpPr>
          <p:nvPr/>
        </p:nvSpPr>
        <p:spPr bwMode="auto">
          <a:xfrm>
            <a:off x="1838325" y="379061"/>
            <a:ext cx="7829550" cy="5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/>
              <a:t> Focus : label Alsace Excellence</a:t>
            </a:r>
          </a:p>
        </p:txBody>
      </p:sp>
    </p:spTree>
    <p:extLst>
      <p:ext uri="{BB962C8B-B14F-4D97-AF65-F5344CB8AC3E}">
        <p14:creationId xmlns:p14="http://schemas.microsoft.com/office/powerpoint/2010/main" val="4310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E77554-FA20-429C-9430-D4BAB1339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" y="0"/>
            <a:ext cx="8473065" cy="6858000"/>
          </a:xfrm>
          <a:prstGeom prst="rect">
            <a:avLst/>
          </a:prstGeom>
        </p:spPr>
      </p:pic>
      <p:pic>
        <p:nvPicPr>
          <p:cNvPr id="4" name="Image 3" descr="Une image contenant bâtiment, route, extérieur, gens&#10;&#10;Description générée automatiquement">
            <a:extLst>
              <a:ext uri="{FF2B5EF4-FFF2-40B4-BE49-F238E27FC236}">
                <a16:creationId xmlns:a16="http://schemas.microsoft.com/office/drawing/2014/main" id="{0490593F-1300-42FD-A2E9-14D9B5920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63" y="288098"/>
            <a:ext cx="3290169" cy="24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3904" y="1405401"/>
            <a:ext cx="5695911" cy="202359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L’EXCELLENCE ALSACIENNE, 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MYTHE OU REALITE ?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Tour d’échauffement…</a:t>
            </a: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0664E-D45C-4644-AC23-B947E7A0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76" y="98436"/>
            <a:ext cx="1413899" cy="11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0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71" y="307896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Focus : Marques-produits…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4564E7-1452-46F1-8DFB-89994007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75" y="2137662"/>
            <a:ext cx="8442049" cy="4525963"/>
          </a:xfrm>
        </p:spPr>
        <p:txBody>
          <a:bodyPr/>
          <a:lstStyle/>
          <a:p>
            <a:pPr marL="188913" lvl="1" indent="0">
              <a:buNone/>
            </a:pPr>
            <a:endParaRPr lang="fr-FR" dirty="0"/>
          </a:p>
          <a:p>
            <a:pPr marL="188913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27DF89-FDA5-4538-942D-4C4306480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5" y="155347"/>
            <a:ext cx="1008000" cy="1008000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4A233D09-BD09-41E3-B88E-0E24927EFF8B}"/>
              </a:ext>
            </a:extLst>
          </p:cNvPr>
          <p:cNvSpPr/>
          <p:nvPr/>
        </p:nvSpPr>
        <p:spPr>
          <a:xfrm>
            <a:off x="288360" y="1344960"/>
            <a:ext cx="8855640" cy="431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Image 5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0834132B-9DF6-497A-85E5-2300AB0CC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7" y="1745253"/>
            <a:ext cx="2372820" cy="2254380"/>
          </a:xfrm>
          <a:prstGeom prst="rect">
            <a:avLst/>
          </a:prstGeom>
        </p:spPr>
      </p:pic>
      <p:pic>
        <p:nvPicPr>
          <p:cNvPr id="8" name="Image 7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D5476C3F-E820-413C-83F5-B02FD7D62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29" y="1726726"/>
            <a:ext cx="2444115" cy="3404549"/>
          </a:xfrm>
          <a:prstGeom prst="rect">
            <a:avLst/>
          </a:prstGeom>
        </p:spPr>
      </p:pic>
      <p:pic>
        <p:nvPicPr>
          <p:cNvPr id="9" name="Image 8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919D6A56-57E4-40A2-B589-CAAB9F18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57" y="1726726"/>
            <a:ext cx="2543246" cy="2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9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7729" y="1605426"/>
            <a:ext cx="5695911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POUR VOTRE ENTREPRISE, QUEL DISPOSITIF VOUS PARAÎT LE PLUS A MÊME DE SERVIR VOTRE EXCELLENCE ?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FR" sz="2800" b="1" dirty="0"/>
            </a:b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0664E-D45C-4644-AC23-B947E7A0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76" y="98436"/>
            <a:ext cx="1413899" cy="11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4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092CD573-7245-4764-BCA8-069328D3E4E5}"/>
              </a:ext>
            </a:extLst>
          </p:cNvPr>
          <p:cNvSpPr/>
          <p:nvPr/>
        </p:nvSpPr>
        <p:spPr>
          <a:xfrm>
            <a:off x="288360" y="1344960"/>
            <a:ext cx="8855640" cy="431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2800" spc="-1" dirty="0">
              <a:solidFill>
                <a:srgbClr val="4A4A4C"/>
              </a:solidFill>
              <a:uFill>
                <a:solidFill>
                  <a:srgbClr val="FFFFFF"/>
                </a:solidFill>
              </a:uFill>
              <a:latin typeface="Ubuntu"/>
              <a:ea typeface="DejaVu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923E79-5EF6-4984-8CEB-7B42DC337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5" y="0"/>
            <a:ext cx="847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18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75FD3-D714-4834-9909-0B736B9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62" y="289625"/>
            <a:ext cx="7829550" cy="560573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Pour en savoir plus…</a:t>
            </a:r>
            <a:endParaRPr lang="fr-FR" sz="3200" b="1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092CD573-7245-4764-BCA8-069328D3E4E5}"/>
              </a:ext>
            </a:extLst>
          </p:cNvPr>
          <p:cNvSpPr/>
          <p:nvPr/>
        </p:nvSpPr>
        <p:spPr>
          <a:xfrm>
            <a:off x="288360" y="1344960"/>
            <a:ext cx="8855640" cy="431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457200" indent="-455760">
              <a:lnSpc>
                <a:spcPct val="100000"/>
              </a:lnSpc>
              <a:buBlip>
                <a:blip r:embed="rId2"/>
              </a:buBlip>
            </a:pPr>
            <a:r>
              <a:rPr lang="fr-FR" sz="2800" spc="-1" dirty="0">
                <a:solidFill>
                  <a:srgbClr val="4A4A4C"/>
                </a:solidFill>
                <a:uFill>
                  <a:solidFill>
                    <a:srgbClr val="FFFFFF"/>
                  </a:solidFill>
                </a:uFill>
                <a:latin typeface="Ubuntu"/>
                <a:ea typeface="DejaVu Sans"/>
              </a:rPr>
              <a:t>Retrouvez les outils et sites web à votre disposition</a:t>
            </a:r>
          </a:p>
          <a:p>
            <a:pPr marL="457200" indent="-455760">
              <a:lnSpc>
                <a:spcPct val="100000"/>
              </a:lnSpc>
              <a:buBlip>
                <a:blip r:embed="rId2"/>
              </a:buBlip>
            </a:pPr>
            <a:endParaRPr lang="fr-FR" sz="2800" spc="-1" dirty="0">
              <a:solidFill>
                <a:srgbClr val="4A4A4C"/>
              </a:solidFill>
              <a:uFill>
                <a:solidFill>
                  <a:srgbClr val="FFFFFF"/>
                </a:solidFill>
              </a:uFill>
              <a:latin typeface="Ubuntu"/>
              <a:ea typeface="DejaVu Sans"/>
            </a:endParaRPr>
          </a:p>
          <a:p>
            <a:pPr marL="457200" indent="-455760">
              <a:lnSpc>
                <a:spcPct val="100000"/>
              </a:lnSpc>
              <a:buBlip>
                <a:blip r:embed="rId2"/>
              </a:buBlip>
            </a:pPr>
            <a:r>
              <a:rPr lang="fr-FR" sz="2800" spc="-1" dirty="0">
                <a:solidFill>
                  <a:srgbClr val="4A4A4C"/>
                </a:solidFill>
                <a:uFill>
                  <a:solidFill>
                    <a:srgbClr val="FFFFFF"/>
                  </a:solidFill>
                </a:uFill>
                <a:latin typeface="Ubuntu"/>
                <a:ea typeface="DejaVu Sans"/>
              </a:rPr>
              <a:t>Nous sommes à votre disposition !</a:t>
            </a:r>
          </a:p>
        </p:txBody>
      </p:sp>
    </p:spTree>
    <p:extLst>
      <p:ext uri="{BB962C8B-B14F-4D97-AF65-F5344CB8AC3E}">
        <p14:creationId xmlns:p14="http://schemas.microsoft.com/office/powerpoint/2010/main" val="1792229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 rot="21420000">
            <a:off x="2434403" y="2694239"/>
            <a:ext cx="7380720" cy="1469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cap="all" spc="-1" dirty="0">
                <a:solidFill>
                  <a:srgbClr val="FFFFFF"/>
                </a:solidFill>
                <a:latin typeface="Trebuchet MS"/>
              </a:rPr>
              <a:t>Merci pour</a:t>
            </a:r>
          </a:p>
          <a:p>
            <a:pPr algn="ctr">
              <a:lnSpc>
                <a:spcPct val="100000"/>
              </a:lnSpc>
            </a:pPr>
            <a:r>
              <a:rPr lang="fr-FR" sz="3200" b="1" strike="noStrike" cap="all" spc="-1" dirty="0">
                <a:solidFill>
                  <a:srgbClr val="FFFFFF"/>
                </a:solidFill>
                <a:latin typeface="Trebuchet MS"/>
              </a:rPr>
              <a:t> votre Participation !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 rot="21420000">
            <a:off x="3234960" y="4255920"/>
            <a:ext cx="5339880" cy="1266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3904" y="1862601"/>
            <a:ext cx="5695911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L’Alsace semble bénéficier d’une image de qualité, 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de sérieux, </a:t>
            </a:r>
            <a:b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mais est-ce vraiment le cas ?</a:t>
            </a:r>
            <a:br>
              <a:rPr lang="fr-FR" sz="2800" b="1" dirty="0"/>
            </a:b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0664E-D45C-4644-AC23-B947E7A0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76" y="98436"/>
            <a:ext cx="1413899" cy="11356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5D10524-01CC-4120-9EAF-99CF05375CF2}"/>
              </a:ext>
            </a:extLst>
          </p:cNvPr>
          <p:cNvSpPr txBox="1">
            <a:spLocks/>
          </p:cNvSpPr>
          <p:nvPr/>
        </p:nvSpPr>
        <p:spPr>
          <a:xfrm>
            <a:off x="857250" y="293182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PERCEPTION ET IMAGE DE L’ALSACE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F0EA164-BA60-470B-84DA-EBE5F658D6E7}"/>
              </a:ext>
            </a:extLst>
          </p:cNvPr>
          <p:cNvSpPr txBox="1">
            <a:spLocks/>
          </p:cNvSpPr>
          <p:nvPr/>
        </p:nvSpPr>
        <p:spPr>
          <a:xfrm>
            <a:off x="495299" y="1323974"/>
            <a:ext cx="8153401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u="sng" dirty="0">
                <a:solidFill>
                  <a:srgbClr val="FF0000"/>
                </a:solidFill>
              </a:rPr>
              <a:t>Etude CO-MANAGING menée en juin 2011</a:t>
            </a:r>
          </a:p>
          <a:p>
            <a:r>
              <a:rPr lang="fr-FR" sz="2800" dirty="0"/>
              <a:t>Objectif : renforcer le rayonnement, l’attractivité et la compétitivité de notre territoire</a:t>
            </a:r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Il en résulte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une étude identitaire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un diagnostic d’attractivité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068C84-127C-4B13-90F5-66134ADC01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5"/>
          <a:stretch/>
        </p:blipFill>
        <p:spPr bwMode="auto">
          <a:xfrm>
            <a:off x="5039755" y="3196952"/>
            <a:ext cx="3770616" cy="1726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9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5D10524-01CC-4120-9EAF-99CF05375CF2}"/>
              </a:ext>
            </a:extLst>
          </p:cNvPr>
          <p:cNvSpPr txBox="1">
            <a:spLocks/>
          </p:cNvSpPr>
          <p:nvPr/>
        </p:nvSpPr>
        <p:spPr>
          <a:xfrm>
            <a:off x="857250" y="293182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PERCEPTION ET IMAGE DE L’ALSACE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49D513-1A79-4ADB-A157-830C4B784D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447163"/>
            <a:ext cx="7829549" cy="5117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93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5D10524-01CC-4120-9EAF-99CF05375CF2}"/>
              </a:ext>
            </a:extLst>
          </p:cNvPr>
          <p:cNvSpPr txBox="1">
            <a:spLocks/>
          </p:cNvSpPr>
          <p:nvPr/>
        </p:nvSpPr>
        <p:spPr>
          <a:xfrm>
            <a:off x="857250" y="293182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PERCEPTION ET IMAGE DE L’ALSACE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8CBFA7-EA21-416D-9896-735E537AEF5F}"/>
              </a:ext>
            </a:extLst>
          </p:cNvPr>
          <p:cNvSpPr txBox="1">
            <a:spLocks/>
          </p:cNvSpPr>
          <p:nvPr/>
        </p:nvSpPr>
        <p:spPr>
          <a:xfrm>
            <a:off x="200025" y="1600199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FF0000"/>
                </a:solidFill>
              </a:rPr>
              <a:t>Diagnostic d’attractivité de l’Alsace</a:t>
            </a:r>
          </a:p>
          <a:p>
            <a:pPr marL="342900" indent="-342900">
              <a:buFontTx/>
              <a:buChar char="-"/>
            </a:pPr>
            <a:r>
              <a:rPr lang="fr-FR" sz="2800" dirty="0"/>
              <a:t>Réalité du territoire</a:t>
            </a:r>
          </a:p>
          <a:p>
            <a:pPr marL="342900" indent="-342900">
              <a:buFontTx/>
              <a:buChar char="-"/>
            </a:pPr>
            <a:r>
              <a:rPr lang="fr-FR" sz="2800" dirty="0"/>
              <a:t>Identité</a:t>
            </a:r>
          </a:p>
          <a:p>
            <a:pPr marL="342900" indent="-342900">
              <a:buFontTx/>
              <a:buChar char="-"/>
            </a:pPr>
            <a:r>
              <a:rPr lang="fr-FR" sz="2800" dirty="0"/>
              <a:t>Image que les Alsaciens ont d’eux-mêmes</a:t>
            </a:r>
          </a:p>
          <a:p>
            <a:pPr marL="342900" indent="-342900">
              <a:buFontTx/>
              <a:buChar char="-"/>
            </a:pPr>
            <a:r>
              <a:rPr lang="fr-FR" sz="2800" dirty="0"/>
              <a:t>Image perçue hors Alsace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63D0B5-F6FA-4B97-B70F-8E638D591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59" b="2313"/>
          <a:stretch/>
        </p:blipFill>
        <p:spPr>
          <a:xfrm>
            <a:off x="2924175" y="4557378"/>
            <a:ext cx="6105525" cy="21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5413E81-153E-4184-A840-DE200214F64A}"/>
              </a:ext>
            </a:extLst>
          </p:cNvPr>
          <p:cNvSpPr txBox="1"/>
          <p:nvPr/>
        </p:nvSpPr>
        <p:spPr>
          <a:xfrm>
            <a:off x="0" y="0"/>
            <a:ext cx="9144000" cy="11469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8CBFA7-EA21-416D-9896-735E537AEF5F}"/>
              </a:ext>
            </a:extLst>
          </p:cNvPr>
          <p:cNvSpPr txBox="1">
            <a:spLocks/>
          </p:cNvSpPr>
          <p:nvPr/>
        </p:nvSpPr>
        <p:spPr>
          <a:xfrm>
            <a:off x="200025" y="1600199"/>
            <a:ext cx="8229600" cy="4525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85838" indent="-5286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0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A31D4F-4D81-4159-8DE8-C6C860962187}"/>
              </a:ext>
            </a:extLst>
          </p:cNvPr>
          <p:cNvSpPr txBox="1">
            <a:spLocks/>
          </p:cNvSpPr>
          <p:nvPr/>
        </p:nvSpPr>
        <p:spPr>
          <a:xfrm>
            <a:off x="857250" y="451550"/>
            <a:ext cx="7829550" cy="56057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>
                <a:solidFill>
                  <a:schemeClr val="bg1"/>
                </a:solidFill>
                <a:latin typeface="Trebuchet MS" panose="020B0603020202020204" pitchFamily="34" charset="0"/>
              </a:rPr>
              <a:t>D’OÙ VIENT CETTE REPUTATION ?</a:t>
            </a:r>
            <a:endParaRPr lang="fr-FR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6932BDD-6093-4FC9-A4E7-234605B1E2EC}"/>
              </a:ext>
            </a:extLst>
          </p:cNvPr>
          <p:cNvSpPr txBox="1">
            <a:spLocks/>
          </p:cNvSpPr>
          <p:nvPr/>
        </p:nvSpPr>
        <p:spPr bwMode="auto">
          <a:xfrm>
            <a:off x="407095" y="1379948"/>
            <a:ext cx="8153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0AAE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38163" indent="-3492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09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8583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chemeClr val="tx1"/>
                </a:solidFill>
              </a:rPr>
              <a:t>Une situation d’exception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3D8C137-125B-4F55-B036-0C1FA0A3CD7C}"/>
              </a:ext>
            </a:extLst>
          </p:cNvPr>
          <p:cNvGrpSpPr>
            <a:grpSpLocks/>
          </p:cNvGrpSpPr>
          <p:nvPr/>
        </p:nvGrpSpPr>
        <p:grpSpPr bwMode="auto">
          <a:xfrm>
            <a:off x="3240087" y="2155825"/>
            <a:ext cx="5903913" cy="4275138"/>
            <a:chOff x="1020" y="1434"/>
            <a:chExt cx="3719" cy="2693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87249CF0-047E-4DBA-8606-CFC4DCAEB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434"/>
              <a:ext cx="3719" cy="2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444BD4B1-472A-4A41-A1EE-EE6D1FE7B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1561"/>
              <a:ext cx="2811" cy="2550"/>
            </a:xfrm>
            <a:prstGeom prst="ellipse">
              <a:avLst/>
            </a:prstGeom>
            <a:noFill/>
            <a:ln w="9360">
              <a:solidFill>
                <a:srgbClr val="001F5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4CC97846-CD18-444E-8FC3-2C018AE73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61"/>
              <a:ext cx="0" cy="2550"/>
            </a:xfrm>
            <a:prstGeom prst="line">
              <a:avLst/>
            </a:prstGeom>
            <a:noFill/>
            <a:ln w="9360">
              <a:solidFill>
                <a:srgbClr val="001F5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93F35B93-51D4-4516-96BE-C0E654F2E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2837"/>
              <a:ext cx="2811" cy="0"/>
            </a:xfrm>
            <a:prstGeom prst="line">
              <a:avLst/>
            </a:prstGeom>
            <a:noFill/>
            <a:ln w="9360">
              <a:solidFill>
                <a:srgbClr val="001F5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9B93FFC-AFA3-4ED8-8F20-450C0D64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2768"/>
              <a:ext cx="129" cy="16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5EA2A784-E2CD-46C9-82E5-4D73C4E0E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056"/>
              <a:ext cx="1684" cy="1561"/>
            </a:xfrm>
            <a:prstGeom prst="ellipse">
              <a:avLst/>
            </a:prstGeom>
            <a:noFill/>
            <a:ln w="9360">
              <a:solidFill>
                <a:srgbClr val="001F5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397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IRA_modele-ppt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IRA_modele-powerpoint" id="{42CF7DA3-CE75-4DC3-BEF9-DEE83673436C}" vid="{18780ECB-310A-42C5-BB61-D72608107CEF}"/>
    </a:ext>
  </a:extLst>
</a:theme>
</file>

<file path=ppt/theme/theme3.xml><?xml version="1.0" encoding="utf-8"?>
<a:theme xmlns:a="http://schemas.openxmlformats.org/drawingml/2006/main" name="ADIRA_modele-ppt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IRA_modele-ppt.pot" id="{A101F81B-1103-40C5-B0A7-8B9B40EA1A6E}" vid="{1E3A997A-79B6-40FE-86E7-C5F4A67F26A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ADIRA_modele-powerpoint</Template>
  <TotalTime>3</TotalTime>
  <Words>1294</Words>
  <Application>Microsoft Office PowerPoint</Application>
  <PresentationFormat>Affichage à l'écran (4:3)</PresentationFormat>
  <Paragraphs>242</Paragraphs>
  <Slides>44</Slides>
  <Notes>33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8" baseType="lpstr">
      <vt:lpstr>Arial</vt:lpstr>
      <vt:lpstr>Arial Narrow</vt:lpstr>
      <vt:lpstr>Calibri</vt:lpstr>
      <vt:lpstr>Helvetica Neue</vt:lpstr>
      <vt:lpstr>Symbol</vt:lpstr>
      <vt:lpstr>Times New Roman</vt:lpstr>
      <vt:lpstr>Trebuchet MS</vt:lpstr>
      <vt:lpstr>Ubuntu</vt:lpstr>
      <vt:lpstr>Ubuntu Medium</vt:lpstr>
      <vt:lpstr>Wingdings</vt:lpstr>
      <vt:lpstr>Office Theme</vt:lpstr>
      <vt:lpstr>1_ADIRA_modele-ppt_2016</vt:lpstr>
      <vt:lpstr>ADIRA_modele-ppt_2016</vt:lpstr>
      <vt:lpstr>Presentation</vt:lpstr>
      <vt:lpstr>Mulhouse, 21/10/21</vt:lpstr>
      <vt:lpstr>Présentation PowerPoint</vt:lpstr>
      <vt:lpstr>Présentation PowerPoint</vt:lpstr>
      <vt:lpstr>L’EXCELLENCE ALSACIENNE,  MYTHE OU REALITE ?  Tour d’échauffement…</vt:lpstr>
      <vt:lpstr>L’Alsace semble bénéficier d’une image de qualité,  de sérieux,  mais est-ce vraiment le cas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IDENTITE : </vt:lpstr>
      <vt:lpstr>EN 2010…</vt:lpstr>
      <vt:lpstr>Présentation PowerPoint</vt:lpstr>
      <vt:lpstr>UNE PROPENSION A L’EXCELLENCE, PEU COURANTE EN FRANCE</vt:lpstr>
      <vt:lpstr>UNE PROPENSION A L’EXCELLENCE, PEU COURANTE EN FRANCE</vt:lpstr>
      <vt:lpstr>SOMMES-NOUS toujours RECONNUS POUR  CETTE EXCELLENCE ?</vt:lpstr>
      <vt:lpstr>Etude EM Strasbourg juin 2021</vt:lpstr>
      <vt:lpstr>Présentation PowerPoint</vt:lpstr>
      <vt:lpstr>Présentation PowerPoint</vt:lpstr>
      <vt:lpstr>Comment fait-on pour maintenir cette image pour l’Alsace ? </vt:lpstr>
      <vt:lpstr>PERCEPTION ET IMAGE DE L’ALSACE</vt:lpstr>
      <vt:lpstr>Connaissez-vous la Marque Alsace ?</vt:lpstr>
      <vt:lpstr>LA MARQUE ALSACE, SES VALEURS</vt:lpstr>
      <vt:lpstr>COMMENT LES ENTREPRISES ET L’ENSEMBLE DES ACTEURS DE LA PROMOTION DU TERRITOIRE PEUVENT INCARNER CES VALEURS DE SERIEUX ET D’EXCELLENCE ?  </vt:lpstr>
      <vt:lpstr>FAIRE PERDURER CETTE IMAGE</vt:lpstr>
      <vt:lpstr>UNE STRATEGIE BASEE SUR 4 AXES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Focus : label Alsace Excellence</vt:lpstr>
      <vt:lpstr>Présentation PowerPoint</vt:lpstr>
      <vt:lpstr>Présentation PowerPoint</vt:lpstr>
      <vt:lpstr>Focus : Marques-produits…</vt:lpstr>
      <vt:lpstr>POUR VOTRE ENTREPRISE, QUEL DISPOSITIF VOUS PARAÎT LE PLUS A MÊME DE SERVIR VOTRE EXCELLENCE ?  </vt:lpstr>
      <vt:lpstr>Présentation PowerPoint</vt:lpstr>
      <vt:lpstr>Pour en savoir plus…</vt:lpstr>
      <vt:lpstr>Présentation PowerPoint</vt:lpstr>
    </vt:vector>
  </TitlesOfParts>
  <Company>ADIRA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Line Dillenseger</dc:creator>
  <dc:description/>
  <cp:lastModifiedBy>Line DILLENSEGER</cp:lastModifiedBy>
  <cp:revision>328</cp:revision>
  <cp:lastPrinted>2020-09-17T10:29:07Z</cp:lastPrinted>
  <dcterms:created xsi:type="dcterms:W3CDTF">2020-01-07T16:25:19Z</dcterms:created>
  <dcterms:modified xsi:type="dcterms:W3CDTF">2021-11-04T08:55:47Z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ADIRA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